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23"/>
  </p:notesMasterIdLst>
  <p:handoutMasterIdLst>
    <p:handoutMasterId r:id="rId24"/>
  </p:handoutMasterIdLst>
  <p:sldIdLst>
    <p:sldId id="2076136255" r:id="rId5"/>
    <p:sldId id="2076136266" r:id="rId6"/>
    <p:sldId id="2076136267" r:id="rId7"/>
    <p:sldId id="2076136257" r:id="rId8"/>
    <p:sldId id="2076136279" r:id="rId9"/>
    <p:sldId id="2076136258" r:id="rId10"/>
    <p:sldId id="2076136273" r:id="rId11"/>
    <p:sldId id="2076136280" r:id="rId12"/>
    <p:sldId id="2076136274" r:id="rId13"/>
    <p:sldId id="2076136275" r:id="rId14"/>
    <p:sldId id="2076136276" r:id="rId15"/>
    <p:sldId id="2076136277" r:id="rId16"/>
    <p:sldId id="2076136278" r:id="rId17"/>
    <p:sldId id="2076136269" r:id="rId18"/>
    <p:sldId id="2076136281" r:id="rId19"/>
    <p:sldId id="2076136259" r:id="rId20"/>
    <p:sldId id="2076136260" r:id="rId21"/>
    <p:sldId id="2076136268" r:id="rId22"/>
  </p:sldIdLst>
  <p:sldSz cx="12192000" cy="6858000"/>
  <p:notesSz cx="6858000" cy="1123950"/>
  <p:embeddedFontLst>
    <p:embeddedFont>
      <p:font typeface="Consolas" panose="020B0609020204030204" pitchFamily="49" charset="0"/>
      <p:regular r:id="rId25"/>
      <p:bold r:id="rId26"/>
      <p:italic r:id="rId27"/>
      <p:boldItalic r:id="rId28"/>
    </p:embeddedFont>
    <p:embeddedFont>
      <p:font typeface="Lufga" panose="020B0604020202020204" charset="0"/>
      <p:regular r:id="rId29"/>
      <p:bold r:id="rId30"/>
    </p:embeddedFont>
    <p:embeddedFont>
      <p:font typeface="Myriad Pro" panose="020B0503030403020204" charset="0"/>
      <p:regular r:id="rId31"/>
      <p:bold r:id="rId32"/>
      <p:boldItalic r:id="rId33"/>
    </p:embeddedFont>
    <p:embeddedFont>
      <p:font typeface="Quicksand" panose="020B0604020202020204" charset="0"/>
      <p:regular r:id="rId34"/>
      <p:bold r:id="rId35"/>
    </p:embeddedFont>
    <p:embeddedFont>
      <p:font typeface="Segoe UI" panose="020B0502040204020203" pitchFamily="34" charset="0"/>
      <p:regular r:id="rId36"/>
      <p:bold r:id="rId37"/>
      <p:italic r:id="rId38"/>
      <p:boldItalic r:id="rId39"/>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67"/>
          </p14:sldIdLst>
        </p14:section>
        <p14:section name="Section A" id="{4B696DAC-B9CF-4C61-BDD2-0430F91D9E80}">
          <p14:sldIdLst>
            <p14:sldId id="2076136257"/>
            <p14:sldId id="2076136279"/>
            <p14:sldId id="2076136258"/>
            <p14:sldId id="2076136273"/>
            <p14:sldId id="2076136280"/>
            <p14:sldId id="2076136274"/>
            <p14:sldId id="2076136275"/>
            <p14:sldId id="2076136276"/>
            <p14:sldId id="2076136277"/>
            <p14:sldId id="2076136278"/>
            <p14:sldId id="2076136269"/>
            <p14:sldId id="2076136281"/>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532B"/>
    <a:srgbClr val="797979"/>
    <a:srgbClr val="23274E"/>
    <a:srgbClr val="141D4E"/>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826608-4A1B-4A31-9670-E10509010DF5}" v="36" dt="2022-03-18T12:03:23.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33" y="69"/>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Parra Guerra" userId="2e76f66f-c483-4588-8490-fd6b4358ea00" providerId="ADAL" clId="{36DED344-232E-482A-95E2-78D7D94D9157}"/>
    <pc:docChg chg="modSld">
      <pc:chgData name="Sergio Parra Guerra" userId="2e76f66f-c483-4588-8490-fd6b4358ea00" providerId="ADAL" clId="{36DED344-232E-482A-95E2-78D7D94D9157}" dt="2022-03-19T10:16:11.661" v="6" actId="20577"/>
      <pc:docMkLst>
        <pc:docMk/>
      </pc:docMkLst>
      <pc:sldChg chg="modSp mod">
        <pc:chgData name="Sergio Parra Guerra" userId="2e76f66f-c483-4588-8490-fd6b4358ea00" providerId="ADAL" clId="{36DED344-232E-482A-95E2-78D7D94D9157}" dt="2022-03-19T10:15:36.335" v="4" actId="20577"/>
        <pc:sldMkLst>
          <pc:docMk/>
          <pc:sldMk cId="1546013730" sldId="2076136269"/>
        </pc:sldMkLst>
        <pc:spChg chg="mod">
          <ac:chgData name="Sergio Parra Guerra" userId="2e76f66f-c483-4588-8490-fd6b4358ea00" providerId="ADAL" clId="{36DED344-232E-482A-95E2-78D7D94D9157}" dt="2022-03-19T10:15:36.335" v="4" actId="20577"/>
          <ac:spMkLst>
            <pc:docMk/>
            <pc:sldMk cId="1546013730" sldId="2076136269"/>
            <ac:spMk id="3" creationId="{97C60C59-69BF-4841-AF84-4710C462E366}"/>
          </ac:spMkLst>
        </pc:spChg>
      </pc:sldChg>
      <pc:sldChg chg="modSp mod">
        <pc:chgData name="Sergio Parra Guerra" userId="2e76f66f-c483-4588-8490-fd6b4358ea00" providerId="ADAL" clId="{36DED344-232E-482A-95E2-78D7D94D9157}" dt="2022-03-19T10:16:11.661" v="6" actId="20577"/>
        <pc:sldMkLst>
          <pc:docMk/>
          <pc:sldMk cId="3835278698" sldId="2076136281"/>
        </pc:sldMkLst>
        <pc:spChg chg="mod">
          <ac:chgData name="Sergio Parra Guerra" userId="2e76f66f-c483-4588-8490-fd6b4358ea00" providerId="ADAL" clId="{36DED344-232E-482A-95E2-78D7D94D9157}" dt="2022-03-19T10:16:11.661" v="6" actId="20577"/>
          <ac:spMkLst>
            <pc:docMk/>
            <pc:sldMk cId="3835278698" sldId="2076136281"/>
            <ac:spMk id="3" creationId="{97C60C59-69BF-4841-AF84-4710C462E36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3/19/2022 11:15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3/19/2022 11:15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3/19/2022 11:15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73489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7.png"/><Relationship Id="rId12" Type="http://schemas.openxmlformats.org/officeDocument/2006/relationships/image" Target="../media/image21.png"/><Relationship Id="rId17" Type="http://schemas.openxmlformats.org/officeDocument/2006/relationships/image" Target="../media/image11.emf"/><Relationship Id="rId2" Type="http://schemas.openxmlformats.org/officeDocument/2006/relationships/image" Target="../media/image23.png"/><Relationship Id="rId16" Type="http://schemas.openxmlformats.org/officeDocument/2006/relationships/oleObject" Target="../embeddings/oleObject23.bin"/><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0.wmf"/><Relationship Id="rId15" Type="http://schemas.openxmlformats.org/officeDocument/2006/relationships/image" Target="../media/image26.svg"/><Relationship Id="rId10" Type="http://schemas.openxmlformats.org/officeDocument/2006/relationships/image" Target="../media/image18.png"/><Relationship Id="rId4" Type="http://schemas.openxmlformats.org/officeDocument/2006/relationships/oleObject" Target="../embeddings/oleObject22.bin"/><Relationship Id="rId9" Type="http://schemas.openxmlformats.org/officeDocument/2006/relationships/image" Target="../media/image16.png"/><Relationship Id="rId1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7.png"/><Relationship Id="rId12" Type="http://schemas.openxmlformats.org/officeDocument/2006/relationships/image" Target="../media/image21.png"/><Relationship Id="rId17" Type="http://schemas.openxmlformats.org/officeDocument/2006/relationships/image" Target="../media/image11.emf"/><Relationship Id="rId2" Type="http://schemas.openxmlformats.org/officeDocument/2006/relationships/image" Target="../media/image23.png"/><Relationship Id="rId16" Type="http://schemas.openxmlformats.org/officeDocument/2006/relationships/oleObject" Target="../embeddings/oleObject23.bin"/><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0.wmf"/><Relationship Id="rId15" Type="http://schemas.openxmlformats.org/officeDocument/2006/relationships/image" Target="../media/image26.svg"/><Relationship Id="rId10" Type="http://schemas.openxmlformats.org/officeDocument/2006/relationships/image" Target="../media/image18.png"/><Relationship Id="rId4" Type="http://schemas.openxmlformats.org/officeDocument/2006/relationships/oleObject" Target="../embeddings/oleObject22.bin"/><Relationship Id="rId9" Type="http://schemas.openxmlformats.org/officeDocument/2006/relationships/image" Target="../media/image16.png"/><Relationship Id="rId1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openxmlformats.org/officeDocument/2006/relationships/oleObject" Target="../embeddings/oleObject23.bin"/><Relationship Id="rId3" Type="http://schemas.openxmlformats.org/officeDocument/2006/relationships/image" Target="../media/image12.png"/><Relationship Id="rId7" Type="http://schemas.openxmlformats.org/officeDocument/2006/relationships/image" Target="../media/image17.pn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23.png"/><Relationship Id="rId16"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0.wmf"/><Relationship Id="rId15" Type="http://schemas.openxmlformats.org/officeDocument/2006/relationships/image" Target="../media/image14.jpeg"/><Relationship Id="rId10" Type="http://schemas.openxmlformats.org/officeDocument/2006/relationships/image" Target="../media/image18.png"/><Relationship Id="rId19" Type="http://schemas.openxmlformats.org/officeDocument/2006/relationships/image" Target="../media/image11.emf"/><Relationship Id="rId4" Type="http://schemas.openxmlformats.org/officeDocument/2006/relationships/oleObject" Target="../embeddings/oleObject22.bin"/><Relationship Id="rId9" Type="http://schemas.openxmlformats.org/officeDocument/2006/relationships/image" Target="../media/image16.png"/><Relationship Id="rId14"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8.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image" Target="../media/image1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4.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8.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11.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3.bin"/><Relationship Id="rId7" Type="http://schemas.openxmlformats.org/officeDocument/2006/relationships/oleObject" Target="../embeddings/oleObject14.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4.jpeg"/><Relationship Id="rId11" Type="http://schemas.openxmlformats.org/officeDocument/2006/relationships/image" Target="../media/image12.png"/><Relationship Id="rId5" Type="http://schemas.openxmlformats.org/officeDocument/2006/relationships/image" Target="../media/image13.jpeg"/><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oleObject" Target="../embeddings/oleObject15.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oleObject" Target="../embeddings/oleObject16.bin"/><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0.wmf"/><Relationship Id="rId9"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11.emf"/><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24.png"/><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8.bin"/><Relationship Id="rId5" Type="http://schemas.openxmlformats.org/officeDocument/2006/relationships/image" Target="../media/image24.png"/><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6"/>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7"/>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8"/>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9"/>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0"/>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1"/>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2"/>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3"/>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16" imgW="2885818" imgH="2878380" progId="CorelDraw.Graphic.22">
                  <p:embed/>
                </p:oleObj>
              </mc:Choice>
              <mc:Fallback>
                <p:oleObj name="CorelDRAW" r:id="rId16"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7"/>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6"/>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7"/>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8"/>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9"/>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0"/>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1"/>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2"/>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3"/>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16" imgW="2885818" imgH="2878380" progId="CorelDraw.Graphic.22">
                  <p:embed/>
                </p:oleObj>
              </mc:Choice>
              <mc:Fallback>
                <p:oleObj name="CorelDRAW" r:id="rId16" imgW="2885818" imgH="2878380" progId="CorelDraw.Graphic.22">
                  <p:embed/>
                  <p:pic>
                    <p:nvPicPr>
                      <p:cNvPr id="37" name="Objeto 36">
                        <a:extLst>
                          <a:ext uri="{FF2B5EF4-FFF2-40B4-BE49-F238E27FC236}">
                            <a16:creationId xmlns:a16="http://schemas.microsoft.com/office/drawing/2014/main" id="{2388EBE4-CDD4-4F11-8602-5B753EB26D41}"/>
                          </a:ext>
                        </a:extLst>
                      </p:cNvPr>
                      <p:cNvPicPr/>
                      <p:nvPr/>
                    </p:nvPicPr>
                    <p:blipFill>
                      <a:blip r:embed="rId17"/>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25-26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pic>
        <p:nvPicPr>
          <p:cNvPr id="14" name="Imagen 13">
            <a:extLst>
              <a:ext uri="{FF2B5EF4-FFF2-40B4-BE49-F238E27FC236}">
                <a16:creationId xmlns:a16="http://schemas.microsoft.com/office/drawing/2014/main" id="{8EAA3672-7E10-43F3-8A1D-60820E55C6DE}"/>
              </a:ext>
            </a:extLst>
          </p:cNvPr>
          <p:cNvPicPr>
            <a:picLocks noChangeAspect="1"/>
          </p:cNvPicPr>
          <p:nvPr userDrawn="1"/>
        </p:nvPicPr>
        <p:blipFill>
          <a:blip r:embed="rId6"/>
          <a:stretch>
            <a:fillRect/>
          </a:stretch>
        </p:blipFill>
        <p:spPr>
          <a:xfrm>
            <a:off x="6280496" y="5133072"/>
            <a:ext cx="2243624" cy="690346"/>
          </a:xfrm>
          <a:prstGeom prst="rect">
            <a:avLst/>
          </a:prstGeom>
        </p:spPr>
      </p:pic>
      <p:pic>
        <p:nvPicPr>
          <p:cNvPr id="15" name="Imagen 14">
            <a:extLst>
              <a:ext uri="{FF2B5EF4-FFF2-40B4-BE49-F238E27FC236}">
                <a16:creationId xmlns:a16="http://schemas.microsoft.com/office/drawing/2014/main" id="{6DD6BAB2-50C4-43DA-8643-2F2E60D7E2F5}"/>
              </a:ext>
            </a:extLst>
          </p:cNvPr>
          <p:cNvPicPr>
            <a:picLocks noChangeAspect="1"/>
          </p:cNvPicPr>
          <p:nvPr userDrawn="1"/>
        </p:nvPicPr>
        <p:blipFill>
          <a:blip r:embed="rId7"/>
          <a:stretch>
            <a:fillRect/>
          </a:stretch>
        </p:blipFill>
        <p:spPr>
          <a:xfrm>
            <a:off x="6585173" y="5797267"/>
            <a:ext cx="1582743" cy="586201"/>
          </a:xfrm>
          <a:prstGeom prst="rect">
            <a:avLst/>
          </a:prstGeom>
        </p:spPr>
      </p:pic>
      <p:pic>
        <p:nvPicPr>
          <p:cNvPr id="16" name="Imagen 15">
            <a:extLst>
              <a:ext uri="{FF2B5EF4-FFF2-40B4-BE49-F238E27FC236}">
                <a16:creationId xmlns:a16="http://schemas.microsoft.com/office/drawing/2014/main" id="{73EF5DFC-0476-4243-9EA7-DB69FEE437DD}"/>
              </a:ext>
            </a:extLst>
          </p:cNvPr>
          <p:cNvPicPr>
            <a:picLocks noChangeAspect="1"/>
          </p:cNvPicPr>
          <p:nvPr userDrawn="1"/>
        </p:nvPicPr>
        <p:blipFill>
          <a:blip r:embed="rId8"/>
          <a:stretch>
            <a:fillRect/>
          </a:stretch>
        </p:blipFill>
        <p:spPr>
          <a:xfrm>
            <a:off x="1742944" y="5168113"/>
            <a:ext cx="2015855" cy="620263"/>
          </a:xfrm>
          <a:prstGeom prst="rect">
            <a:avLst/>
          </a:prstGeom>
        </p:spPr>
      </p:pic>
      <p:pic>
        <p:nvPicPr>
          <p:cNvPr id="20" name="Imagen 19">
            <a:extLst>
              <a:ext uri="{FF2B5EF4-FFF2-40B4-BE49-F238E27FC236}">
                <a16:creationId xmlns:a16="http://schemas.microsoft.com/office/drawing/2014/main" id="{D4BE626C-D475-4628-A431-879A4DA78087}"/>
              </a:ext>
            </a:extLst>
          </p:cNvPr>
          <p:cNvPicPr>
            <a:picLocks noChangeAspect="1"/>
          </p:cNvPicPr>
          <p:nvPr userDrawn="1"/>
        </p:nvPicPr>
        <p:blipFill>
          <a:blip r:embed="rId9"/>
          <a:stretch>
            <a:fillRect/>
          </a:stretch>
        </p:blipFill>
        <p:spPr>
          <a:xfrm>
            <a:off x="4058691" y="5210611"/>
            <a:ext cx="2144054" cy="560669"/>
          </a:xfrm>
          <a:prstGeom prst="rect">
            <a:avLst/>
          </a:prstGeom>
        </p:spPr>
      </p:pic>
      <p:pic>
        <p:nvPicPr>
          <p:cNvPr id="21" name="Imagen 20">
            <a:extLst>
              <a:ext uri="{FF2B5EF4-FFF2-40B4-BE49-F238E27FC236}">
                <a16:creationId xmlns:a16="http://schemas.microsoft.com/office/drawing/2014/main" id="{B92BE7A0-DE2E-4ABE-B607-ACDD9194307E}"/>
              </a:ext>
            </a:extLst>
          </p:cNvPr>
          <p:cNvPicPr>
            <a:picLocks noChangeAspect="1"/>
          </p:cNvPicPr>
          <p:nvPr userDrawn="1"/>
        </p:nvPicPr>
        <p:blipFill>
          <a:blip r:embed="rId10"/>
          <a:stretch>
            <a:fillRect/>
          </a:stretch>
        </p:blipFill>
        <p:spPr>
          <a:xfrm>
            <a:off x="8653606" y="5054665"/>
            <a:ext cx="1839530" cy="567666"/>
          </a:xfrm>
          <a:prstGeom prst="rect">
            <a:avLst/>
          </a:prstGeom>
        </p:spPr>
      </p:pic>
      <p:pic>
        <p:nvPicPr>
          <p:cNvPr id="22" name="Imagen 21">
            <a:extLst>
              <a:ext uri="{FF2B5EF4-FFF2-40B4-BE49-F238E27FC236}">
                <a16:creationId xmlns:a16="http://schemas.microsoft.com/office/drawing/2014/main" id="{2ABFB3A8-DEF4-4198-B9EF-A80421C49CB5}"/>
              </a:ext>
            </a:extLst>
          </p:cNvPr>
          <p:cNvPicPr>
            <a:picLocks noChangeAspect="1"/>
          </p:cNvPicPr>
          <p:nvPr userDrawn="1"/>
        </p:nvPicPr>
        <p:blipFill>
          <a:blip r:embed="rId11"/>
          <a:stretch>
            <a:fillRect/>
          </a:stretch>
        </p:blipFill>
        <p:spPr>
          <a:xfrm>
            <a:off x="2345309" y="5739278"/>
            <a:ext cx="1578890" cy="650872"/>
          </a:xfrm>
          <a:prstGeom prst="rect">
            <a:avLst/>
          </a:prstGeom>
        </p:spPr>
      </p:pic>
      <p:pic>
        <p:nvPicPr>
          <p:cNvPr id="23" name="Imagen 22">
            <a:extLst>
              <a:ext uri="{FF2B5EF4-FFF2-40B4-BE49-F238E27FC236}">
                <a16:creationId xmlns:a16="http://schemas.microsoft.com/office/drawing/2014/main" id="{22C54BB7-0B9A-404B-BB8D-1C15C4662D28}"/>
              </a:ext>
            </a:extLst>
          </p:cNvPr>
          <p:cNvPicPr>
            <a:picLocks noChangeAspect="1"/>
          </p:cNvPicPr>
          <p:nvPr userDrawn="1"/>
        </p:nvPicPr>
        <p:blipFill>
          <a:blip r:embed="rId12"/>
          <a:stretch>
            <a:fillRect/>
          </a:stretch>
        </p:blipFill>
        <p:spPr>
          <a:xfrm>
            <a:off x="8838830" y="5907791"/>
            <a:ext cx="1254264" cy="437297"/>
          </a:xfrm>
          <a:prstGeom prst="rect">
            <a:avLst/>
          </a:prstGeom>
        </p:spPr>
      </p:pic>
      <p:pic>
        <p:nvPicPr>
          <p:cNvPr id="24" name="Imagen 23">
            <a:extLst>
              <a:ext uri="{FF2B5EF4-FFF2-40B4-BE49-F238E27FC236}">
                <a16:creationId xmlns:a16="http://schemas.microsoft.com/office/drawing/2014/main" id="{134BF789-24EC-4FE9-987B-F392D6F3520E}"/>
              </a:ext>
            </a:extLst>
          </p:cNvPr>
          <p:cNvPicPr>
            <a:picLocks noChangeAspect="1"/>
          </p:cNvPicPr>
          <p:nvPr userDrawn="1"/>
        </p:nvPicPr>
        <p:blipFill>
          <a:blip r:embed="rId13"/>
          <a:stretch>
            <a:fillRect/>
          </a:stretch>
        </p:blipFill>
        <p:spPr>
          <a:xfrm>
            <a:off x="4247105" y="5739278"/>
            <a:ext cx="1837731" cy="786851"/>
          </a:xfrm>
          <a:prstGeom prst="rect">
            <a:avLst/>
          </a:prstGeom>
        </p:spPr>
      </p:pic>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14"/>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15"/>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18" imgW="2885818" imgH="2878380" progId="CorelDraw.Graphic.22">
                  <p:embed/>
                </p:oleObj>
              </mc:Choice>
              <mc:Fallback>
                <p:oleObj name="CorelDRAW" r:id="rId18" imgW="2885818" imgH="2878380" progId="CorelDraw.Graphic.22">
                  <p:embed/>
                  <p:pic>
                    <p:nvPicPr>
                      <p:cNvPr id="35" name="Objeto 34">
                        <a:extLst>
                          <a:ext uri="{FF2B5EF4-FFF2-40B4-BE49-F238E27FC236}">
                            <a16:creationId xmlns:a16="http://schemas.microsoft.com/office/drawing/2014/main" id="{E03ACE11-1D53-431B-BC23-E7305CC7D03D}"/>
                          </a:ext>
                        </a:extLst>
                      </p:cNvPr>
                      <p:cNvPicPr/>
                      <p:nvPr/>
                    </p:nvPicPr>
                    <p:blipFill>
                      <a:blip r:embed="rId19"/>
                      <a:stretch>
                        <a:fillRect/>
                      </a:stretch>
                    </p:blipFill>
                    <p:spPr>
                      <a:xfrm>
                        <a:off x="6773901" y="2210579"/>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9EDB08B2-D164-47AC-B888-DDA362998F42}"/>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8" name="Objeto 7">
                        <a:extLst>
                          <a:ext uri="{FF2B5EF4-FFF2-40B4-BE49-F238E27FC236}">
                            <a16:creationId xmlns:a16="http://schemas.microsoft.com/office/drawing/2014/main" id="{D0EBF77A-1FB3-4910-A68D-C242AB38D2AA}"/>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4" name="Objeto 3">
                        <a:extLst>
                          <a:ext uri="{FF2B5EF4-FFF2-40B4-BE49-F238E27FC236}">
                            <a16:creationId xmlns:a16="http://schemas.microsoft.com/office/drawing/2014/main" id="{CC29A81D-0F56-4C4F-8F67-196E84C8956A}"/>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CBECC33C-9499-444B-B888-37513F228E2F}"/>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5"/>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6"/>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7" imgW="7076880" imgH="2216160" progId="CorelDraw.Graphic.22">
                  <p:embed/>
                </p:oleObj>
              </mc:Choice>
              <mc:Fallback>
                <p:oleObj name="CorelDRAW" r:id="rId7"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8"/>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9" imgW="2885818" imgH="2878380" progId="CorelDraw.Graphic.22">
                  <p:embed/>
                </p:oleObj>
              </mc:Choice>
              <mc:Fallback>
                <p:oleObj name="CorelDRAW" r:id="rId9"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0"/>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1"/>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25-26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3" imgW="7076880" imgH="2216160" progId="CorelDraw.Graphic.22">
                  <p:embed/>
                </p:oleObj>
              </mc:Choice>
              <mc:Fallback>
                <p:oleObj name="CorelDRAW" r:id="rId3"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4"/>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3206" y="2848982"/>
            <a:ext cx="10760044" cy="540258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6"/>
          <a:stretch>
            <a:fillRect/>
          </a:stretch>
        </p:blipFill>
        <p:spPr>
          <a:xfrm>
            <a:off x="7815408" y="3313852"/>
            <a:ext cx="3299139" cy="1015120"/>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7"/>
          <a:stretch>
            <a:fillRect/>
          </a:stretch>
        </p:blipFill>
        <p:spPr>
          <a:xfrm>
            <a:off x="2284462" y="5677762"/>
            <a:ext cx="3808766" cy="995991"/>
          </a:xfrm>
          <a:prstGeom prst="rect">
            <a:avLst/>
          </a:prstGeom>
        </p:spPr>
      </p:pic>
      <p:pic>
        <p:nvPicPr>
          <p:cNvPr id="50" name="Imagen 49">
            <a:extLst>
              <a:ext uri="{FF2B5EF4-FFF2-40B4-BE49-F238E27FC236}">
                <a16:creationId xmlns:a16="http://schemas.microsoft.com/office/drawing/2014/main" id="{D4294D5C-5B91-4088-B880-7C24B6B4CDF7}"/>
              </a:ext>
            </a:extLst>
          </p:cNvPr>
          <p:cNvPicPr>
            <a:picLocks noChangeAspect="1"/>
          </p:cNvPicPr>
          <p:nvPr userDrawn="1"/>
        </p:nvPicPr>
        <p:blipFill>
          <a:blip r:embed="rId8"/>
          <a:stretch>
            <a:fillRect/>
          </a:stretch>
        </p:blipFill>
        <p:spPr>
          <a:xfrm>
            <a:off x="8273764" y="4366133"/>
            <a:ext cx="2565155" cy="950057"/>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9"/>
          <a:stretch>
            <a:fillRect/>
          </a:stretch>
        </p:blipFill>
        <p:spPr>
          <a:xfrm>
            <a:off x="5075478" y="3228929"/>
            <a:ext cx="2743912" cy="846753"/>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10"/>
          <a:stretch>
            <a:fillRect/>
          </a:stretch>
        </p:blipFill>
        <p:spPr>
          <a:xfrm>
            <a:off x="1382020" y="3271431"/>
            <a:ext cx="2964216" cy="912066"/>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1"/>
          <a:stretch>
            <a:fillRect/>
          </a:stretch>
        </p:blipFill>
        <p:spPr>
          <a:xfrm>
            <a:off x="1868667" y="4366133"/>
            <a:ext cx="2416081" cy="995991"/>
          </a:xfrm>
          <a:prstGeom prst="rect">
            <a:avLst/>
          </a:prstGeom>
        </p:spPr>
      </p:pic>
      <p:pic>
        <p:nvPicPr>
          <p:cNvPr id="54" name="Imagen 53">
            <a:extLst>
              <a:ext uri="{FF2B5EF4-FFF2-40B4-BE49-F238E27FC236}">
                <a16:creationId xmlns:a16="http://schemas.microsoft.com/office/drawing/2014/main" id="{97EDE767-1AF3-48A4-9267-91A66F6E77E0}"/>
              </a:ext>
            </a:extLst>
          </p:cNvPr>
          <p:cNvPicPr>
            <a:picLocks noChangeAspect="1"/>
          </p:cNvPicPr>
          <p:nvPr userDrawn="1"/>
        </p:nvPicPr>
        <p:blipFill>
          <a:blip r:embed="rId12"/>
          <a:stretch>
            <a:fillRect/>
          </a:stretch>
        </p:blipFill>
        <p:spPr>
          <a:xfrm>
            <a:off x="6843353" y="5805577"/>
            <a:ext cx="1941271" cy="676821"/>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3"/>
          <a:stretch>
            <a:fillRect/>
          </a:stretch>
        </p:blipFill>
        <p:spPr>
          <a:xfrm>
            <a:off x="4903320" y="4328972"/>
            <a:ext cx="2768315" cy="1185294"/>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12" name="Objeto 11">
                        <a:extLst>
                          <a:ext uri="{FF2B5EF4-FFF2-40B4-BE49-F238E27FC236}">
                            <a16:creationId xmlns:a16="http://schemas.microsoft.com/office/drawing/2014/main" id="{EE2E29CC-1266-4B7C-8C4F-5003D78A187C}"/>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18" name="Objeto 17">
                        <a:extLst>
                          <a:ext uri="{FF2B5EF4-FFF2-40B4-BE49-F238E27FC236}">
                            <a16:creationId xmlns:a16="http://schemas.microsoft.com/office/drawing/2014/main" id="{5A97A648-B0A5-418D-AB4C-1BC54306F09C}"/>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10" name="Objeto 9">
                        <a:extLst>
                          <a:ext uri="{FF2B5EF4-FFF2-40B4-BE49-F238E27FC236}">
                            <a16:creationId xmlns:a16="http://schemas.microsoft.com/office/drawing/2014/main" id="{920B2CF1-5FCC-48AD-BD60-C815A64E143D}"/>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10" name="Objeto 9">
                        <a:extLst>
                          <a:ext uri="{FF2B5EF4-FFF2-40B4-BE49-F238E27FC236}">
                            <a16:creationId xmlns:a16="http://schemas.microsoft.com/office/drawing/2014/main" id="{85E7ECA8-FDF4-4828-BD2F-A583B0105217}"/>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emf"/><Relationship Id="rId21" Type="http://schemas.openxmlformats.org/officeDocument/2006/relationships/slideLayout" Target="../slideLayouts/slideLayout21.xml"/><Relationship Id="rId34" Type="http://schemas.openxmlformats.org/officeDocument/2006/relationships/oleObject" Target="../embeddings/oleObject1.bin"/><Relationship Id="rId42" Type="http://schemas.openxmlformats.org/officeDocument/2006/relationships/oleObject" Target="../embeddings/oleObject5.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3.emf"/><Relationship Id="rId40" Type="http://schemas.openxmlformats.org/officeDocument/2006/relationships/oleObject" Target="../embeddings/oleObject4.bin"/><Relationship Id="rId45" Type="http://schemas.openxmlformats.org/officeDocument/2006/relationships/image" Target="../media/image7.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2.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6.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wmf"/><Relationship Id="rId43" Type="http://schemas.openxmlformats.org/officeDocument/2006/relationships/image" Target="../media/image6.w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38" Type="http://schemas.openxmlformats.org/officeDocument/2006/relationships/oleObject" Target="../embeddings/oleObject3.bin"/><Relationship Id="rId20" Type="http://schemas.openxmlformats.org/officeDocument/2006/relationships/slideLayout" Target="../slideLayouts/slideLayout20.xml"/><Relationship Id="rId41"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34" imgW="7586640" imgH="2216160" progId="CorelDraw.Graphic.22">
                  <p:embed/>
                </p:oleObj>
              </mc:Choice>
              <mc:Fallback>
                <p:oleObj name="CorelDRAW" r:id="rId34" imgW="7586640" imgH="2216160" progId="CorelDraw.Graphic.22">
                  <p:embed/>
                  <p:pic>
                    <p:nvPicPr>
                      <p:cNvPr id="55" name="Objeto 54">
                        <a:extLst>
                          <a:ext uri="{FF2B5EF4-FFF2-40B4-BE49-F238E27FC236}">
                            <a16:creationId xmlns:a16="http://schemas.microsoft.com/office/drawing/2014/main" id="{03DC6887-9136-4AC5-A6B0-3E58B934DCEB}"/>
                          </a:ext>
                        </a:extLst>
                      </p:cNvPr>
                      <p:cNvPicPr/>
                      <p:nvPr/>
                    </p:nvPicPr>
                    <p:blipFill>
                      <a:blip r:embed="rId35"/>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36" imgW="2717965" imgH="3481884" progId="CorelDraw.Graphic.22">
                  <p:embed/>
                </p:oleObj>
              </mc:Choice>
              <mc:Fallback>
                <p:oleObj name="CorelDRAW" r:id="rId36" imgW="2717965" imgH="3481884" progId="CorelDraw.Graphic.22">
                  <p:embed/>
                  <p:pic>
                    <p:nvPicPr>
                      <p:cNvPr id="36" name="Objeto 35">
                        <a:extLst>
                          <a:ext uri="{FF2B5EF4-FFF2-40B4-BE49-F238E27FC236}">
                            <a16:creationId xmlns:a16="http://schemas.microsoft.com/office/drawing/2014/main" id="{1EA6E66D-CDD7-4AB3-8108-CC65FEA047F2}"/>
                          </a:ext>
                        </a:extLst>
                      </p:cNvPr>
                      <p:cNvPicPr/>
                      <p:nvPr/>
                    </p:nvPicPr>
                    <p:blipFill>
                      <a:blip r:embed="rId37"/>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38" imgW="2717965" imgH="3481884" progId="CorelDraw.Graphic.22">
                  <p:embed/>
                </p:oleObj>
              </mc:Choice>
              <mc:Fallback>
                <p:oleObj name="CorelDRAW" r:id="rId38" imgW="2717965" imgH="3481884" progId="CorelDraw.Graphic.22">
                  <p:embed/>
                  <p:pic>
                    <p:nvPicPr>
                      <p:cNvPr id="37" name="Objeto 36">
                        <a:extLst>
                          <a:ext uri="{FF2B5EF4-FFF2-40B4-BE49-F238E27FC236}">
                            <a16:creationId xmlns:a16="http://schemas.microsoft.com/office/drawing/2014/main" id="{889AA2A7-C37D-4D99-8D90-EA389E46DC86}"/>
                          </a:ext>
                        </a:extLst>
                      </p:cNvPr>
                      <p:cNvPicPr/>
                      <p:nvPr/>
                    </p:nvPicPr>
                    <p:blipFill>
                      <a:blip r:embed="rId39"/>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40" imgW="11950428" imgH="3481884" progId="CorelDraw.Graphic.22">
                  <p:embed/>
                </p:oleObj>
              </mc:Choice>
              <mc:Fallback>
                <p:oleObj name="CorelDRAW" r:id="rId40" imgW="11950428" imgH="3481884" progId="CorelDraw.Graphic.22">
                  <p:embed/>
                  <p:pic>
                    <p:nvPicPr>
                      <p:cNvPr id="2" name="Objeto 1">
                        <a:extLst>
                          <a:ext uri="{FF2B5EF4-FFF2-40B4-BE49-F238E27FC236}">
                            <a16:creationId xmlns:a16="http://schemas.microsoft.com/office/drawing/2014/main" id="{E50C6A76-9C4A-4439-88FF-4351BE9C90CF}"/>
                          </a:ext>
                        </a:extLst>
                      </p:cNvPr>
                      <p:cNvPicPr/>
                      <p:nvPr/>
                    </p:nvPicPr>
                    <p:blipFill>
                      <a:blip r:embed="rId41"/>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42" imgW="1706400" imgH="670320" progId="CorelDraw.Graphic.22">
                  <p:embed/>
                </p:oleObj>
              </mc:Choice>
              <mc:Fallback>
                <p:oleObj name="CorelDRAW" r:id="rId42" imgW="1706400" imgH="670320" progId="CorelDraw.Graphic.22">
                  <p:embed/>
                  <p:pic>
                    <p:nvPicPr>
                      <p:cNvPr id="52" name="Objeto 51">
                        <a:extLst>
                          <a:ext uri="{FF2B5EF4-FFF2-40B4-BE49-F238E27FC236}">
                            <a16:creationId xmlns:a16="http://schemas.microsoft.com/office/drawing/2014/main" id="{770FF4E6-361E-456C-8AB8-251D7689A593}"/>
                          </a:ext>
                        </a:extLst>
                      </p:cNvPr>
                      <p:cNvPicPr/>
                      <p:nvPr/>
                    </p:nvPicPr>
                    <p:blipFill>
                      <a:blip r:embed="rId43"/>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44" imgW="4413504" imgH="1109723" progId="CorelDraw.Graphic.22">
                  <p:embed/>
                </p:oleObj>
              </mc:Choice>
              <mc:Fallback>
                <p:oleObj name="CorelDRAW" r:id="rId44" imgW="4413504" imgH="1109723" progId="CorelDraw.Graphic.22">
                  <p:embed/>
                  <p:pic>
                    <p:nvPicPr>
                      <p:cNvPr id="53" name="Objeto 52">
                        <a:extLst>
                          <a:ext uri="{FF2B5EF4-FFF2-40B4-BE49-F238E27FC236}">
                            <a16:creationId xmlns:a16="http://schemas.microsoft.com/office/drawing/2014/main" id="{C6835075-AB84-4498-BDCE-BA0FB16CE7F3}"/>
                          </a:ext>
                        </a:extLst>
                      </p:cNvPr>
                      <p:cNvPicPr/>
                      <p:nvPr/>
                    </p:nvPicPr>
                    <p:blipFill>
                      <a:blip r:embed="rId45"/>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Aplicación de las políticas de MS Teams</a:t>
            </a:r>
          </a:p>
        </p:txBody>
      </p:sp>
      <p:sp>
        <p:nvSpPr>
          <p:cNvPr id="9" name="TextBox 8">
            <a:extLst>
              <a:ext uri="{FF2B5EF4-FFF2-40B4-BE49-F238E27FC236}">
                <a16:creationId xmlns:a16="http://schemas.microsoft.com/office/drawing/2014/main" id="{89FAED70-9AA7-4244-9AE6-665DB1970A5C}"/>
              </a:ext>
            </a:extLst>
          </p:cNvPr>
          <p:cNvSpPr txBox="1"/>
          <p:nvPr/>
        </p:nvSpPr>
        <p:spPr>
          <a:xfrm>
            <a:off x="792016" y="1182222"/>
            <a:ext cx="10426839" cy="4166525"/>
          </a:xfrm>
          <a:prstGeom prst="rect">
            <a:avLst/>
          </a:prstGeom>
          <a:noFill/>
        </p:spPr>
        <p:txBody>
          <a:bodyPr wrap="square">
            <a:spAutoFit/>
          </a:bodyPr>
          <a:lstStyle/>
          <a:p>
            <a:r>
              <a:rPr lang="en-US" b="0">
                <a:solidFill>
                  <a:srgbClr val="DCDCAA"/>
                </a:solidFill>
                <a:effectLst/>
                <a:highlight>
                  <a:srgbClr val="000000"/>
                </a:highlight>
                <a:latin typeface="Consolas" panose="020B0609020204030204" pitchFamily="49" charset="0"/>
              </a:rPr>
              <a:t>Connect-</a:t>
            </a:r>
            <a:r>
              <a:rPr lang="en-US" b="0" err="1">
                <a:solidFill>
                  <a:srgbClr val="DCDCAA"/>
                </a:solidFill>
                <a:effectLst/>
                <a:highlight>
                  <a:srgbClr val="000000"/>
                </a:highlight>
                <a:latin typeface="Consolas" panose="020B0609020204030204" pitchFamily="49" charset="0"/>
              </a:rPr>
              <a:t>MicrosoftTeams</a:t>
            </a:r>
            <a:endParaRPr lang="en-US" b="0">
              <a:solidFill>
                <a:srgbClr val="D4D4D4"/>
              </a:solidFill>
              <a:effectLst/>
              <a:highlight>
                <a:srgbClr val="000000"/>
              </a:highlight>
              <a:latin typeface="Consolas" panose="020B0609020204030204" pitchFamily="49" charset="0"/>
            </a:endParaRPr>
          </a:p>
          <a:p>
            <a:br>
              <a:rPr lang="en-US" b="0">
                <a:solidFill>
                  <a:srgbClr val="D4D4D4"/>
                </a:solidFill>
                <a:effectLst/>
                <a:highlight>
                  <a:srgbClr val="000000"/>
                </a:highlight>
                <a:latin typeface="Consolas" panose="020B0609020204030204" pitchFamily="49" charset="0"/>
              </a:rPr>
            </a:br>
            <a:r>
              <a:rPr lang="en-US" b="0">
                <a:solidFill>
                  <a:srgbClr val="DCDCAA"/>
                </a:solidFill>
                <a:effectLst/>
                <a:highlight>
                  <a:srgbClr val="000000"/>
                </a:highlight>
                <a:latin typeface="Consolas" panose="020B0609020204030204" pitchFamily="49" charset="0"/>
              </a:rPr>
              <a:t>New-</a:t>
            </a:r>
            <a:r>
              <a:rPr lang="en-US" b="0" err="1">
                <a:solidFill>
                  <a:srgbClr val="DCDCAA"/>
                </a:solidFill>
                <a:effectLst/>
                <a:highlight>
                  <a:srgbClr val="000000"/>
                </a:highlight>
                <a:latin typeface="Consolas" panose="020B0609020204030204" pitchFamily="49" charset="0"/>
              </a:rPr>
              <a:t>CsOnlineApplicationInstance</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a:t>
            </a:r>
            <a:r>
              <a:rPr lang="en-US" b="0" err="1">
                <a:solidFill>
                  <a:srgbClr val="9CDCFE"/>
                </a:solidFill>
                <a:effectLst/>
                <a:highlight>
                  <a:srgbClr val="000000"/>
                </a:highlight>
                <a:latin typeface="Consolas" panose="020B0609020204030204" pitchFamily="49" charset="0"/>
              </a:rPr>
              <a:t>UserPrincipalName</a:t>
            </a:r>
            <a:r>
              <a:rPr lang="en-US" b="0">
                <a:solidFill>
                  <a:srgbClr val="D4D4D4"/>
                </a:solidFill>
                <a:effectLst/>
                <a:highlight>
                  <a:srgbClr val="000000"/>
                </a:highlight>
                <a:latin typeface="Consolas" panose="020B0609020204030204" pitchFamily="49" charset="0"/>
              </a:rPr>
              <a:t> </a:t>
            </a:r>
            <a:r>
              <a:rPr lang="en-US" b="0">
                <a:solidFill>
                  <a:srgbClr val="CE9178"/>
                </a:solidFill>
                <a:effectLst/>
                <a:highlight>
                  <a:srgbClr val="000000"/>
                </a:highlight>
                <a:latin typeface="Consolas" panose="020B0609020204030204" pitchFamily="49" charset="0"/>
              </a:rPr>
              <a:t>"viejadelvisillo@jotunheim365.onmicrosoft.com"</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-DisplayName</a:t>
            </a:r>
            <a:r>
              <a:rPr lang="en-US" b="0">
                <a:solidFill>
                  <a:srgbClr val="D4D4D4"/>
                </a:solidFill>
                <a:effectLst/>
                <a:highlight>
                  <a:srgbClr val="000000"/>
                </a:highlight>
                <a:latin typeface="Consolas" panose="020B0609020204030204" pitchFamily="49" charset="0"/>
              </a:rPr>
              <a:t> </a:t>
            </a:r>
            <a:r>
              <a:rPr lang="en-US" b="0">
                <a:solidFill>
                  <a:srgbClr val="CE9178"/>
                </a:solidFill>
                <a:effectLst/>
                <a:highlight>
                  <a:srgbClr val="000000"/>
                </a:highlight>
                <a:latin typeface="Consolas" panose="020B0609020204030204" pitchFamily="49" charset="0"/>
              </a:rPr>
              <a:t>"</a:t>
            </a:r>
            <a:r>
              <a:rPr lang="en-US" b="0" err="1">
                <a:solidFill>
                  <a:srgbClr val="CE9178"/>
                </a:solidFill>
                <a:effectLst/>
                <a:highlight>
                  <a:srgbClr val="000000"/>
                </a:highlight>
                <a:latin typeface="Consolas" panose="020B0609020204030204" pitchFamily="49" charset="0"/>
              </a:rPr>
              <a:t>ViejaBot</a:t>
            </a:r>
            <a:r>
              <a:rPr lang="en-US" b="0">
                <a:solidFill>
                  <a:srgbClr val="CE9178"/>
                </a:solidFill>
                <a:effectLst/>
                <a:highlight>
                  <a:srgbClr val="000000"/>
                </a:highlight>
                <a:latin typeface="Consolas" panose="020B0609020204030204" pitchFamily="49" charset="0"/>
              </a:rPr>
              <a:t>"</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a:t>
            </a:r>
            <a:r>
              <a:rPr lang="en-US" b="0" err="1">
                <a:solidFill>
                  <a:srgbClr val="9CDCFE"/>
                </a:solidFill>
                <a:effectLst/>
                <a:highlight>
                  <a:srgbClr val="000000"/>
                </a:highlight>
                <a:latin typeface="Consolas" panose="020B0609020204030204" pitchFamily="49" charset="0"/>
              </a:rPr>
              <a:t>ApplicationId</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ffa39972-82af-4ff9-8ef7-564569c8e1b5</a:t>
            </a:r>
            <a:endParaRPr lang="en-US" b="0">
              <a:solidFill>
                <a:srgbClr val="D4D4D4"/>
              </a:solidFill>
              <a:effectLst/>
              <a:highlight>
                <a:srgbClr val="000000"/>
              </a:highlight>
              <a:latin typeface="Consolas" panose="020B0609020204030204" pitchFamily="49" charset="0"/>
            </a:endParaRPr>
          </a:p>
          <a:p>
            <a:br>
              <a:rPr lang="en-US" b="0">
                <a:solidFill>
                  <a:srgbClr val="D4D4D4"/>
                </a:solidFill>
                <a:effectLst/>
                <a:highlight>
                  <a:srgbClr val="000000"/>
                </a:highlight>
                <a:latin typeface="Consolas" panose="020B0609020204030204" pitchFamily="49" charset="0"/>
              </a:rPr>
            </a:br>
            <a:r>
              <a:rPr lang="en-US" b="0" err="1">
                <a:solidFill>
                  <a:srgbClr val="DCDCAA"/>
                </a:solidFill>
                <a:effectLst/>
                <a:highlight>
                  <a:srgbClr val="000000"/>
                </a:highlight>
                <a:latin typeface="Consolas" panose="020B0609020204030204" pitchFamily="49" charset="0"/>
              </a:rPr>
              <a:t>RunspaceId</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d9725031-24d8-4e66-b8fa-970897f44903</a:t>
            </a:r>
            <a:endParaRPr lang="en-US" b="0">
              <a:solidFill>
                <a:srgbClr val="D4D4D4"/>
              </a:solidFill>
              <a:effectLst/>
              <a:highlight>
                <a:srgbClr val="000000"/>
              </a:highlight>
              <a:latin typeface="Consolas" panose="020B0609020204030204" pitchFamily="49" charset="0"/>
            </a:endParaRPr>
          </a:p>
          <a:p>
            <a:r>
              <a:rPr lang="en-US" b="0" err="1">
                <a:solidFill>
                  <a:srgbClr val="DCDCAA"/>
                </a:solidFill>
                <a:effectLst/>
                <a:highlight>
                  <a:srgbClr val="000000"/>
                </a:highlight>
                <a:latin typeface="Consolas" panose="020B0609020204030204" pitchFamily="49" charset="0"/>
              </a:rPr>
              <a:t>ObjectId</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0013c70e-69d4-495d-a3ba-7c951e76e03f</a:t>
            </a:r>
            <a:endParaRPr lang="en-US" b="0">
              <a:solidFill>
                <a:srgbClr val="D4D4D4"/>
              </a:solidFill>
              <a:effectLst/>
              <a:highlight>
                <a:srgbClr val="000000"/>
              </a:highlight>
              <a:latin typeface="Consolas" panose="020B0609020204030204" pitchFamily="49" charset="0"/>
            </a:endParaRPr>
          </a:p>
          <a:p>
            <a:r>
              <a:rPr lang="en-US" b="0" err="1">
                <a:solidFill>
                  <a:srgbClr val="DCDCAA"/>
                </a:solidFill>
                <a:effectLst/>
                <a:highlight>
                  <a:srgbClr val="000000"/>
                </a:highlight>
                <a:latin typeface="Consolas" panose="020B0609020204030204" pitchFamily="49" charset="0"/>
              </a:rPr>
              <a:t>TenantId</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91455b6c-a1c9-40b5-928f-23b90b24c2a0</a:t>
            </a:r>
            <a:endParaRPr lang="en-US" b="0">
              <a:solidFill>
                <a:srgbClr val="D4D4D4"/>
              </a:solidFill>
              <a:effectLst/>
              <a:highlight>
                <a:srgbClr val="000000"/>
              </a:highlight>
              <a:latin typeface="Consolas" panose="020B0609020204030204" pitchFamily="49" charset="0"/>
            </a:endParaRPr>
          </a:p>
          <a:p>
            <a:r>
              <a:rPr lang="en-US" b="0" err="1">
                <a:solidFill>
                  <a:srgbClr val="DCDCAA"/>
                </a:solidFill>
                <a:effectLst/>
                <a:highlight>
                  <a:srgbClr val="000000"/>
                </a:highlight>
                <a:latin typeface="Consolas" panose="020B0609020204030204" pitchFamily="49" charset="0"/>
              </a:rPr>
              <a:t>UserPrincipalName</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viejadelvisillo@jotunheim365.onmicrosoft.com</a:t>
            </a:r>
            <a:endParaRPr lang="en-US" b="0">
              <a:solidFill>
                <a:srgbClr val="D4D4D4"/>
              </a:solidFill>
              <a:effectLst/>
              <a:highlight>
                <a:srgbClr val="000000"/>
              </a:highlight>
              <a:latin typeface="Consolas" panose="020B0609020204030204" pitchFamily="49" charset="0"/>
            </a:endParaRPr>
          </a:p>
          <a:p>
            <a:r>
              <a:rPr lang="en-US" b="0" err="1">
                <a:solidFill>
                  <a:srgbClr val="DCDCAA"/>
                </a:solidFill>
                <a:effectLst/>
                <a:highlight>
                  <a:srgbClr val="000000"/>
                </a:highlight>
                <a:latin typeface="Consolas" panose="020B0609020204030204" pitchFamily="49" charset="0"/>
              </a:rPr>
              <a:t>ApplicationId</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ffa39972-82af-4ff9-8ef7-564569c8e1b5</a:t>
            </a:r>
            <a:endParaRPr lang="en-US" b="0">
              <a:solidFill>
                <a:srgbClr val="D4D4D4"/>
              </a:solidFill>
              <a:effectLst/>
              <a:highlight>
                <a:srgbClr val="000000"/>
              </a:highlight>
              <a:latin typeface="Consolas" panose="020B0609020204030204" pitchFamily="49" charset="0"/>
            </a:endParaRPr>
          </a:p>
          <a:p>
            <a:r>
              <a:rPr lang="en-US" b="0">
                <a:solidFill>
                  <a:srgbClr val="DCDCAA"/>
                </a:solidFill>
                <a:effectLst/>
                <a:highlight>
                  <a:srgbClr val="000000"/>
                </a:highlight>
                <a:latin typeface="Consolas" panose="020B0609020204030204" pitchFamily="49" charset="0"/>
              </a:rPr>
              <a:t>DisplayName</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a:t>
            </a:r>
            <a:r>
              <a:rPr lang="en-US" b="0">
                <a:solidFill>
                  <a:srgbClr val="D4D4D4"/>
                </a:solidFill>
                <a:effectLst/>
                <a:highlight>
                  <a:srgbClr val="000000"/>
                </a:highlight>
                <a:latin typeface="Consolas" panose="020B0609020204030204" pitchFamily="49" charset="0"/>
              </a:rPr>
              <a:t> </a:t>
            </a:r>
            <a:r>
              <a:rPr lang="en-US" b="0" err="1">
                <a:solidFill>
                  <a:srgbClr val="D4D4D4"/>
                </a:solidFill>
                <a:effectLst/>
                <a:highlight>
                  <a:srgbClr val="000000"/>
                </a:highlight>
                <a:latin typeface="Consolas" panose="020B0609020204030204" pitchFamily="49" charset="0"/>
              </a:rPr>
              <a:t>ViejaBot</a:t>
            </a:r>
            <a:endParaRPr lang="en-US" b="0">
              <a:solidFill>
                <a:srgbClr val="D4D4D4"/>
              </a:solidFill>
              <a:effectLst/>
              <a:highlight>
                <a:srgbClr val="000000"/>
              </a:highlight>
              <a:latin typeface="Consolas" panose="020B0609020204030204" pitchFamily="49" charset="0"/>
            </a:endParaRPr>
          </a:p>
          <a:p>
            <a:r>
              <a:rPr lang="en-US" b="0" err="1">
                <a:solidFill>
                  <a:srgbClr val="DCDCAA"/>
                </a:solidFill>
                <a:effectLst/>
                <a:highlight>
                  <a:srgbClr val="000000"/>
                </a:highlight>
                <a:latin typeface="Consolas" panose="020B0609020204030204" pitchFamily="49" charset="0"/>
              </a:rPr>
              <a:t>PhoneNumber</a:t>
            </a:r>
            <a:endParaRPr lang="en-US" b="0">
              <a:solidFill>
                <a:srgbClr val="D4D4D4"/>
              </a:solidFill>
              <a:effectLst/>
              <a:highlight>
                <a:srgbClr val="000000"/>
              </a:highlight>
              <a:latin typeface="Consolas" panose="020B0609020204030204" pitchFamily="49" charset="0"/>
            </a:endParaRPr>
          </a:p>
          <a:p>
            <a:br>
              <a:rPr lang="en-US" b="0">
                <a:solidFill>
                  <a:srgbClr val="D4D4D4"/>
                </a:solidFill>
                <a:effectLst/>
                <a:highlight>
                  <a:srgbClr val="000000"/>
                </a:highlight>
                <a:latin typeface="Consolas" panose="020B0609020204030204" pitchFamily="49" charset="0"/>
              </a:rPr>
            </a:br>
            <a:r>
              <a:rPr lang="en-US" b="0">
                <a:solidFill>
                  <a:srgbClr val="DCDCAA"/>
                </a:solidFill>
                <a:effectLst/>
                <a:highlight>
                  <a:srgbClr val="000000"/>
                </a:highlight>
                <a:latin typeface="Consolas" panose="020B0609020204030204" pitchFamily="49" charset="0"/>
              </a:rPr>
              <a:t>Sync-</a:t>
            </a:r>
            <a:r>
              <a:rPr lang="en-US" b="0" err="1">
                <a:solidFill>
                  <a:srgbClr val="DCDCAA"/>
                </a:solidFill>
                <a:effectLst/>
                <a:highlight>
                  <a:srgbClr val="000000"/>
                </a:highlight>
                <a:latin typeface="Consolas" panose="020B0609020204030204" pitchFamily="49" charset="0"/>
              </a:rPr>
              <a:t>CsOnlineApplicationInstance</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a:t>
            </a:r>
            <a:r>
              <a:rPr lang="en-US" b="0" err="1">
                <a:solidFill>
                  <a:srgbClr val="9CDCFE"/>
                </a:solidFill>
                <a:effectLst/>
                <a:highlight>
                  <a:srgbClr val="000000"/>
                </a:highlight>
                <a:latin typeface="Consolas" panose="020B0609020204030204" pitchFamily="49" charset="0"/>
              </a:rPr>
              <a:t>ObjectId</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0013c70e-69d4-495d-a3ba-7c951e76e03f</a:t>
            </a:r>
            <a:endParaRPr lang="en-US" b="0">
              <a:solidFill>
                <a:srgbClr val="D4D4D4"/>
              </a:solidFill>
              <a:effectLst/>
              <a:highlight>
                <a:srgbClr val="000000"/>
              </a:highlight>
              <a:latin typeface="Consolas" panose="020B0609020204030204" pitchFamily="49" charset="0"/>
            </a:endParaRPr>
          </a:p>
        </p:txBody>
      </p:sp>
    </p:spTree>
    <p:extLst>
      <p:ext uri="{BB962C8B-B14F-4D97-AF65-F5344CB8AC3E}">
        <p14:creationId xmlns:p14="http://schemas.microsoft.com/office/powerpoint/2010/main" val="5235583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Aplicación de las políticas de MS Teams</a:t>
            </a:r>
          </a:p>
        </p:txBody>
      </p:sp>
      <p:sp>
        <p:nvSpPr>
          <p:cNvPr id="9" name="TextBox 8">
            <a:extLst>
              <a:ext uri="{FF2B5EF4-FFF2-40B4-BE49-F238E27FC236}">
                <a16:creationId xmlns:a16="http://schemas.microsoft.com/office/drawing/2014/main" id="{89FAED70-9AA7-4244-9AE6-665DB1970A5C}"/>
              </a:ext>
            </a:extLst>
          </p:cNvPr>
          <p:cNvSpPr txBox="1"/>
          <p:nvPr/>
        </p:nvSpPr>
        <p:spPr>
          <a:xfrm>
            <a:off x="792016" y="1182222"/>
            <a:ext cx="11018520" cy="3080074"/>
          </a:xfrm>
          <a:prstGeom prst="rect">
            <a:avLst/>
          </a:prstGeom>
          <a:noFill/>
        </p:spPr>
        <p:txBody>
          <a:bodyPr wrap="square">
            <a:spAutoFit/>
          </a:bodyPr>
          <a:lstStyle/>
          <a:p>
            <a:r>
              <a:rPr lang="en-US" b="0">
                <a:solidFill>
                  <a:srgbClr val="DCDCAA"/>
                </a:solidFill>
                <a:effectLst/>
                <a:highlight>
                  <a:srgbClr val="000000"/>
                </a:highlight>
                <a:latin typeface="Consolas" panose="020B0609020204030204" pitchFamily="49" charset="0"/>
              </a:rPr>
              <a:t>New-</a:t>
            </a:r>
            <a:r>
              <a:rPr lang="en-US" b="0" err="1">
                <a:solidFill>
                  <a:srgbClr val="DCDCAA"/>
                </a:solidFill>
                <a:effectLst/>
                <a:highlight>
                  <a:srgbClr val="000000"/>
                </a:highlight>
                <a:latin typeface="Consolas" panose="020B0609020204030204" pitchFamily="49" charset="0"/>
              </a:rPr>
              <a:t>CsTeamsComplianceRecordingPolicy</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-Enabled</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$true</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-Description</a:t>
            </a:r>
            <a:r>
              <a:rPr lang="en-US" b="0">
                <a:solidFill>
                  <a:srgbClr val="D4D4D4"/>
                </a:solidFill>
                <a:effectLst/>
                <a:highlight>
                  <a:srgbClr val="000000"/>
                </a:highlight>
                <a:latin typeface="Consolas" panose="020B0609020204030204" pitchFamily="49" charset="0"/>
              </a:rPr>
              <a:t> </a:t>
            </a:r>
            <a:r>
              <a:rPr lang="en-US" b="0">
                <a:solidFill>
                  <a:srgbClr val="CE9178"/>
                </a:solidFill>
                <a:effectLst/>
                <a:highlight>
                  <a:srgbClr val="000000"/>
                </a:highlight>
                <a:latin typeface="Consolas" panose="020B0609020204030204" pitchFamily="49" charset="0"/>
              </a:rPr>
              <a:t>"</a:t>
            </a:r>
            <a:r>
              <a:rPr lang="en-US" b="0" err="1">
                <a:solidFill>
                  <a:srgbClr val="CE9178"/>
                </a:solidFill>
                <a:effectLst/>
                <a:highlight>
                  <a:srgbClr val="000000"/>
                </a:highlight>
                <a:latin typeface="Consolas" panose="020B0609020204030204" pitchFamily="49" charset="0"/>
              </a:rPr>
              <a:t>BotRecordingGAIB</a:t>
            </a:r>
            <a:r>
              <a:rPr lang="en-US" b="0">
                <a:solidFill>
                  <a:srgbClr val="CE9178"/>
                </a:solidFill>
                <a:effectLst/>
                <a:highlight>
                  <a:srgbClr val="000000"/>
                </a:highlight>
                <a:latin typeface="Consolas" panose="020B0609020204030204" pitchFamily="49" charset="0"/>
              </a:rPr>
              <a:t>"</a:t>
            </a:r>
            <a:r>
              <a:rPr lang="en-US" b="0">
                <a:solidFill>
                  <a:srgbClr val="D4D4D4"/>
                </a:solidFill>
                <a:effectLst/>
                <a:highlight>
                  <a:srgbClr val="000000"/>
                </a:highlight>
                <a:latin typeface="Consolas" panose="020B0609020204030204" pitchFamily="49" charset="0"/>
              </a:rPr>
              <a:t> </a:t>
            </a:r>
            <a:r>
              <a:rPr lang="en-US" b="0" err="1">
                <a:solidFill>
                  <a:srgbClr val="D4D4D4"/>
                </a:solidFill>
                <a:effectLst/>
                <a:highlight>
                  <a:srgbClr val="000000"/>
                </a:highlight>
                <a:latin typeface="Consolas" panose="020B0609020204030204" pitchFamily="49" charset="0"/>
              </a:rPr>
              <a:t>BotRecordingGAIB</a:t>
            </a:r>
            <a:endParaRPr lang="en-US" b="0">
              <a:solidFill>
                <a:srgbClr val="D4D4D4"/>
              </a:solidFill>
              <a:effectLst/>
              <a:highlight>
                <a:srgbClr val="000000"/>
              </a:highlight>
              <a:latin typeface="Consolas" panose="020B0609020204030204" pitchFamily="49" charset="0"/>
            </a:endParaRPr>
          </a:p>
          <a:p>
            <a:br>
              <a:rPr lang="en-US" b="0">
                <a:solidFill>
                  <a:srgbClr val="D4D4D4"/>
                </a:solidFill>
                <a:effectLst/>
                <a:highlight>
                  <a:srgbClr val="000000"/>
                </a:highlight>
                <a:latin typeface="Consolas" panose="020B0609020204030204" pitchFamily="49" charset="0"/>
              </a:rPr>
            </a:br>
            <a:r>
              <a:rPr lang="en-US" b="0">
                <a:solidFill>
                  <a:srgbClr val="DCDCAA"/>
                </a:solidFill>
                <a:effectLst/>
                <a:highlight>
                  <a:srgbClr val="000000"/>
                </a:highlight>
                <a:latin typeface="Consolas" panose="020B0609020204030204" pitchFamily="49" charset="0"/>
              </a:rPr>
              <a:t>Set-</a:t>
            </a:r>
            <a:r>
              <a:rPr lang="en-US" b="0" err="1">
                <a:solidFill>
                  <a:srgbClr val="DCDCAA"/>
                </a:solidFill>
                <a:effectLst/>
                <a:highlight>
                  <a:srgbClr val="000000"/>
                </a:highlight>
                <a:latin typeface="Consolas" panose="020B0609020204030204" pitchFamily="49" charset="0"/>
              </a:rPr>
              <a:t>CsTeamsComplianceRecordingPolicy</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-Identity</a:t>
            </a:r>
            <a:r>
              <a:rPr lang="en-US" b="0">
                <a:solidFill>
                  <a:srgbClr val="D4D4D4"/>
                </a:solidFill>
                <a:effectLst/>
                <a:highlight>
                  <a:srgbClr val="000000"/>
                </a:highlight>
                <a:latin typeface="Consolas" panose="020B0609020204030204" pitchFamily="49" charset="0"/>
              </a:rPr>
              <a:t> </a:t>
            </a:r>
            <a:r>
              <a:rPr lang="en-US" b="0" err="1">
                <a:solidFill>
                  <a:srgbClr val="D4D4D4"/>
                </a:solidFill>
                <a:effectLst/>
                <a:highlight>
                  <a:srgbClr val="000000"/>
                </a:highlight>
                <a:latin typeface="Consolas" panose="020B0609020204030204" pitchFamily="49" charset="0"/>
              </a:rPr>
              <a:t>BotRecordingGAIB</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a:t>
            </a:r>
            <a:r>
              <a:rPr lang="en-US" b="0" err="1">
                <a:solidFill>
                  <a:srgbClr val="9CDCFE"/>
                </a:solidFill>
                <a:effectLst/>
                <a:highlight>
                  <a:srgbClr val="000000"/>
                </a:highlight>
                <a:latin typeface="Consolas" panose="020B0609020204030204" pitchFamily="49" charset="0"/>
              </a:rPr>
              <a:t>ComplianceRecordingApplications</a:t>
            </a:r>
            <a:r>
              <a:rPr lang="en-US" b="0">
                <a:solidFill>
                  <a:srgbClr val="D4D4D4"/>
                </a:solidFill>
                <a:effectLst/>
                <a:highlight>
                  <a:srgbClr val="000000"/>
                </a:highlight>
                <a:latin typeface="Consolas" panose="020B0609020204030204" pitchFamily="49" charset="0"/>
              </a:rPr>
              <a:t>  </a:t>
            </a:r>
            <a:r>
              <a:rPr lang="en-US" b="0">
                <a:solidFill>
                  <a:srgbClr val="569CD6"/>
                </a:solidFill>
                <a:effectLst/>
                <a:highlight>
                  <a:srgbClr val="000000"/>
                </a:highlight>
                <a:latin typeface="Consolas" panose="020B0609020204030204" pitchFamily="49" charset="0"/>
              </a:rPr>
              <a:t>@</a:t>
            </a:r>
            <a:r>
              <a:rPr lang="en-US" b="0">
                <a:solidFill>
                  <a:srgbClr val="D4D4D4"/>
                </a:solidFill>
                <a:effectLst/>
                <a:highlight>
                  <a:srgbClr val="000000"/>
                </a:highlight>
                <a:latin typeface="Consolas" panose="020B0609020204030204" pitchFamily="49" charset="0"/>
              </a:rPr>
              <a:t>(</a:t>
            </a:r>
            <a:r>
              <a:rPr lang="en-US" b="0">
                <a:solidFill>
                  <a:srgbClr val="DCDCAA"/>
                </a:solidFill>
                <a:effectLst/>
                <a:highlight>
                  <a:srgbClr val="000000"/>
                </a:highlight>
                <a:latin typeface="Consolas" panose="020B0609020204030204" pitchFamily="49" charset="0"/>
              </a:rPr>
              <a:t>New-CsTeamsComplianceRecordingApplication</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-Parent</a:t>
            </a:r>
            <a:r>
              <a:rPr lang="en-US" b="0">
                <a:solidFill>
                  <a:srgbClr val="D4D4D4"/>
                </a:solidFill>
                <a:effectLst/>
                <a:highlight>
                  <a:srgbClr val="000000"/>
                </a:highlight>
                <a:latin typeface="Consolas" panose="020B0609020204030204" pitchFamily="49" charset="0"/>
              </a:rPr>
              <a:t> </a:t>
            </a:r>
            <a:r>
              <a:rPr lang="en-US" b="0" err="1">
                <a:solidFill>
                  <a:srgbClr val="D4D4D4"/>
                </a:solidFill>
                <a:effectLst/>
                <a:highlight>
                  <a:srgbClr val="000000"/>
                </a:highlight>
                <a:latin typeface="Consolas" panose="020B0609020204030204" pitchFamily="49" charset="0"/>
              </a:rPr>
              <a:t>BotRecordingGAIB</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-Id</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0013c70e-69d4-495d-a3ba-7c951e76e03f</a:t>
            </a:r>
            <a:r>
              <a:rPr lang="en-US" b="0">
                <a:solidFill>
                  <a:srgbClr val="D4D4D4"/>
                </a:solidFill>
                <a:effectLst/>
                <a:highlight>
                  <a:srgbClr val="000000"/>
                </a:highlight>
                <a:latin typeface="Consolas" panose="020B0609020204030204" pitchFamily="49" charset="0"/>
              </a:rPr>
              <a:t>)</a:t>
            </a:r>
          </a:p>
          <a:p>
            <a:br>
              <a:rPr lang="en-US" b="0">
                <a:solidFill>
                  <a:srgbClr val="D4D4D4"/>
                </a:solidFill>
                <a:effectLst/>
                <a:highlight>
                  <a:srgbClr val="000000"/>
                </a:highlight>
                <a:latin typeface="Consolas" panose="020B0609020204030204" pitchFamily="49" charset="0"/>
              </a:rPr>
            </a:br>
            <a:r>
              <a:rPr lang="en-US" b="0">
                <a:solidFill>
                  <a:srgbClr val="DCDCAA"/>
                </a:solidFill>
                <a:effectLst/>
                <a:highlight>
                  <a:srgbClr val="000000"/>
                </a:highlight>
                <a:latin typeface="Consolas" panose="020B0609020204030204" pitchFamily="49" charset="0"/>
              </a:rPr>
              <a:t>Grant-</a:t>
            </a:r>
            <a:r>
              <a:rPr lang="en-US" b="0" err="1">
                <a:solidFill>
                  <a:srgbClr val="DCDCAA"/>
                </a:solidFill>
                <a:effectLst/>
                <a:highlight>
                  <a:srgbClr val="000000"/>
                </a:highlight>
                <a:latin typeface="Consolas" panose="020B0609020204030204" pitchFamily="49" charset="0"/>
              </a:rPr>
              <a:t>CsTeamsComplianceRecordingPolicy</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-Identity</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test@jotunheim365.onmicrosoft.com</a:t>
            </a:r>
            <a:r>
              <a:rPr lang="en-US" b="0">
                <a:solidFill>
                  <a:srgbClr val="D4D4D4"/>
                </a:solidFill>
                <a:effectLst/>
                <a:highlight>
                  <a:srgbClr val="000000"/>
                </a:highlight>
                <a:latin typeface="Consolas" panose="020B0609020204030204" pitchFamily="49" charset="0"/>
              </a:rPr>
              <a:t> </a:t>
            </a:r>
            <a:r>
              <a:rPr lang="en-US" b="0">
                <a:solidFill>
                  <a:srgbClr val="9CDCFE"/>
                </a:solidFill>
                <a:effectLst/>
                <a:highlight>
                  <a:srgbClr val="000000"/>
                </a:highlight>
                <a:latin typeface="Consolas" panose="020B0609020204030204" pitchFamily="49" charset="0"/>
              </a:rPr>
              <a:t>-</a:t>
            </a:r>
            <a:r>
              <a:rPr lang="en-US" b="0" err="1">
                <a:solidFill>
                  <a:srgbClr val="9CDCFE"/>
                </a:solidFill>
                <a:effectLst/>
                <a:highlight>
                  <a:srgbClr val="000000"/>
                </a:highlight>
                <a:latin typeface="Consolas" panose="020B0609020204030204" pitchFamily="49" charset="0"/>
              </a:rPr>
              <a:t>PolicyName</a:t>
            </a:r>
            <a:r>
              <a:rPr lang="en-US" b="0">
                <a:solidFill>
                  <a:srgbClr val="D4D4D4"/>
                </a:solidFill>
                <a:effectLst/>
                <a:highlight>
                  <a:srgbClr val="000000"/>
                </a:highlight>
                <a:latin typeface="Consolas" panose="020B0609020204030204" pitchFamily="49" charset="0"/>
              </a:rPr>
              <a:t> </a:t>
            </a:r>
            <a:r>
              <a:rPr lang="en-US" b="0" err="1">
                <a:solidFill>
                  <a:srgbClr val="D4D4D4"/>
                </a:solidFill>
                <a:effectLst/>
                <a:highlight>
                  <a:srgbClr val="000000"/>
                </a:highlight>
                <a:latin typeface="Consolas" panose="020B0609020204030204" pitchFamily="49" charset="0"/>
              </a:rPr>
              <a:t>BotRecordingGAIB</a:t>
            </a:r>
            <a:endParaRPr lang="en-US" b="0">
              <a:solidFill>
                <a:srgbClr val="D4D4D4"/>
              </a:solidFill>
              <a:effectLst/>
              <a:highlight>
                <a:srgbClr val="000000"/>
              </a:highlight>
              <a:latin typeface="Consolas" panose="020B0609020204030204" pitchFamily="49" charset="0"/>
            </a:endParaRPr>
          </a:p>
          <a:p>
            <a:br>
              <a:rPr lang="en-US" b="0">
                <a:solidFill>
                  <a:srgbClr val="D4D4D4"/>
                </a:solidFill>
                <a:effectLst/>
                <a:highlight>
                  <a:srgbClr val="000000"/>
                </a:highlight>
                <a:latin typeface="Consolas" panose="020B0609020204030204" pitchFamily="49" charset="0"/>
              </a:rPr>
            </a:br>
            <a:r>
              <a:rPr lang="en-US" b="0">
                <a:solidFill>
                  <a:srgbClr val="DCDCAA"/>
                </a:solidFill>
                <a:effectLst/>
                <a:highlight>
                  <a:srgbClr val="000000"/>
                </a:highlight>
                <a:latin typeface="Consolas" panose="020B0609020204030204" pitchFamily="49" charset="0"/>
              </a:rPr>
              <a:t>Get-</a:t>
            </a:r>
            <a:r>
              <a:rPr lang="en-US" b="0" err="1">
                <a:solidFill>
                  <a:srgbClr val="DCDCAA"/>
                </a:solidFill>
                <a:effectLst/>
                <a:highlight>
                  <a:srgbClr val="000000"/>
                </a:highlight>
                <a:latin typeface="Consolas" panose="020B0609020204030204" pitchFamily="49" charset="0"/>
              </a:rPr>
              <a:t>CsTeamsComplianceRecordingPolicy</a:t>
            </a:r>
            <a:endParaRPr lang="en-US" b="0">
              <a:solidFill>
                <a:srgbClr val="D4D4D4"/>
              </a:solidFill>
              <a:effectLst/>
              <a:highlight>
                <a:srgbClr val="000000"/>
              </a:highlight>
              <a:latin typeface="Consolas" panose="020B0609020204030204" pitchFamily="49" charset="0"/>
            </a:endParaRPr>
          </a:p>
        </p:txBody>
      </p:sp>
    </p:spTree>
    <p:extLst>
      <p:ext uri="{BB962C8B-B14F-4D97-AF65-F5344CB8AC3E}">
        <p14:creationId xmlns:p14="http://schemas.microsoft.com/office/powerpoint/2010/main" val="25360899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Dar permisos en el </a:t>
            </a:r>
            <a:r>
              <a:rPr lang="es-ES" dirty="0" err="1"/>
              <a:t>tenant</a:t>
            </a:r>
            <a:r>
              <a:rPr lang="es-ES" dirty="0"/>
              <a:t> de Teams</a:t>
            </a:r>
          </a:p>
        </p:txBody>
      </p:sp>
      <p:sp>
        <p:nvSpPr>
          <p:cNvPr id="9" name="TextBox 8">
            <a:extLst>
              <a:ext uri="{FF2B5EF4-FFF2-40B4-BE49-F238E27FC236}">
                <a16:creationId xmlns:a16="http://schemas.microsoft.com/office/drawing/2014/main" id="{89FAED70-9AA7-4244-9AE6-665DB1970A5C}"/>
              </a:ext>
            </a:extLst>
          </p:cNvPr>
          <p:cNvSpPr txBox="1"/>
          <p:nvPr/>
        </p:nvSpPr>
        <p:spPr>
          <a:xfrm>
            <a:off x="487217" y="1136039"/>
            <a:ext cx="11018520" cy="635559"/>
          </a:xfrm>
          <a:prstGeom prst="rect">
            <a:avLst/>
          </a:prstGeom>
          <a:noFill/>
        </p:spPr>
        <p:txBody>
          <a:bodyPr wrap="square">
            <a:spAutoFit/>
          </a:bodyPr>
          <a:lstStyle/>
          <a:p>
            <a:r>
              <a:rPr lang="en-US" b="0">
                <a:solidFill>
                  <a:srgbClr val="DCDCAA"/>
                </a:solidFill>
                <a:effectLst/>
                <a:highlight>
                  <a:srgbClr val="000000"/>
                </a:highlight>
                <a:latin typeface="Consolas" panose="020B0609020204030204" pitchFamily="49" charset="0"/>
              </a:rPr>
              <a:t>https://login.microsoftonline.com/common/adminconsent?client_id=ffa39972-82af-4ff9-8ef7-564569c8e1b5</a:t>
            </a:r>
            <a:r>
              <a:rPr lang="en-US" b="0">
                <a:solidFill>
                  <a:srgbClr val="D4D4D4"/>
                </a:solidFill>
                <a:effectLst/>
                <a:highlight>
                  <a:srgbClr val="000000"/>
                </a:highlight>
                <a:latin typeface="Consolas" panose="020B0609020204030204" pitchFamily="49" charset="0"/>
              </a:rPr>
              <a:t>&amp;</a:t>
            </a:r>
            <a:r>
              <a:rPr lang="en-US" b="0">
                <a:solidFill>
                  <a:srgbClr val="DCDCAA"/>
                </a:solidFill>
                <a:effectLst/>
                <a:highlight>
                  <a:srgbClr val="000000"/>
                </a:highlight>
                <a:latin typeface="Consolas" panose="020B0609020204030204" pitchFamily="49" charset="0"/>
              </a:rPr>
              <a:t>state=&lt;any</a:t>
            </a:r>
            <a:r>
              <a:rPr lang="en-US" b="0">
                <a:solidFill>
                  <a:srgbClr val="D4D4D4"/>
                </a:solidFill>
                <a:effectLst/>
                <a:highlight>
                  <a:srgbClr val="000000"/>
                </a:highlight>
                <a:latin typeface="Consolas" panose="020B0609020204030204" pitchFamily="49" charset="0"/>
              </a:rPr>
              <a:t> </a:t>
            </a:r>
            <a:r>
              <a:rPr lang="en-US" b="0">
                <a:solidFill>
                  <a:srgbClr val="DCDCAA"/>
                </a:solidFill>
                <a:effectLst/>
                <a:highlight>
                  <a:srgbClr val="000000"/>
                </a:highlight>
                <a:latin typeface="Consolas" panose="020B0609020204030204" pitchFamily="49" charset="0"/>
              </a:rPr>
              <a:t>number&gt;</a:t>
            </a:r>
            <a:r>
              <a:rPr lang="en-US" b="0">
                <a:solidFill>
                  <a:srgbClr val="D4D4D4"/>
                </a:solidFill>
                <a:effectLst/>
                <a:highlight>
                  <a:srgbClr val="000000"/>
                </a:highlight>
                <a:latin typeface="Consolas" panose="020B0609020204030204" pitchFamily="49" charset="0"/>
              </a:rPr>
              <a:t>&amp;</a:t>
            </a:r>
            <a:r>
              <a:rPr lang="en-US" b="0" err="1">
                <a:solidFill>
                  <a:srgbClr val="DCDCAA"/>
                </a:solidFill>
                <a:effectLst/>
                <a:highlight>
                  <a:srgbClr val="000000"/>
                </a:highlight>
                <a:latin typeface="Consolas" panose="020B0609020204030204" pitchFamily="49" charset="0"/>
              </a:rPr>
              <a:t>redirect_uri</a:t>
            </a:r>
            <a:r>
              <a:rPr lang="en-US" b="0">
                <a:solidFill>
                  <a:srgbClr val="DCDCAA"/>
                </a:solidFill>
                <a:effectLst/>
                <a:highlight>
                  <a:srgbClr val="000000"/>
                </a:highlight>
                <a:latin typeface="Consolas" panose="020B0609020204030204" pitchFamily="49" charset="0"/>
              </a:rPr>
              <a:t>=&lt;any</a:t>
            </a:r>
            <a:r>
              <a:rPr lang="en-US" b="0">
                <a:solidFill>
                  <a:srgbClr val="D4D4D4"/>
                </a:solidFill>
                <a:effectLst/>
                <a:highlight>
                  <a:srgbClr val="000000"/>
                </a:highlight>
                <a:latin typeface="Consolas" panose="020B0609020204030204" pitchFamily="49" charset="0"/>
              </a:rPr>
              <a:t> redirect </a:t>
            </a:r>
            <a:r>
              <a:rPr lang="en-US" b="0" err="1">
                <a:solidFill>
                  <a:srgbClr val="DCDCAA"/>
                </a:solidFill>
                <a:effectLst/>
                <a:highlight>
                  <a:srgbClr val="000000"/>
                </a:highlight>
                <a:latin typeface="Consolas" panose="020B0609020204030204" pitchFamily="49" charset="0"/>
              </a:rPr>
              <a:t>uri</a:t>
            </a:r>
            <a:r>
              <a:rPr lang="en-US" b="0">
                <a:solidFill>
                  <a:srgbClr val="DCDCAA"/>
                </a:solidFill>
                <a:effectLst/>
                <a:highlight>
                  <a:srgbClr val="000000"/>
                </a:highlight>
                <a:latin typeface="Consolas" panose="020B0609020204030204" pitchFamily="49" charset="0"/>
              </a:rPr>
              <a:t>&gt;</a:t>
            </a:r>
            <a:endParaRPr lang="en-US" b="0">
              <a:solidFill>
                <a:srgbClr val="D4D4D4"/>
              </a:solidFill>
              <a:effectLst/>
              <a:highlight>
                <a:srgbClr val="000000"/>
              </a:highlight>
              <a:latin typeface="Consolas" panose="020B0609020204030204" pitchFamily="49" charset="0"/>
            </a:endParaRPr>
          </a:p>
        </p:txBody>
      </p:sp>
      <p:pic>
        <p:nvPicPr>
          <p:cNvPr id="3" name="Picture 2">
            <a:extLst>
              <a:ext uri="{FF2B5EF4-FFF2-40B4-BE49-F238E27FC236}">
                <a16:creationId xmlns:a16="http://schemas.microsoft.com/office/drawing/2014/main" id="{2697ECAC-C48B-47B1-AF84-D31A5E5AD2DF}"/>
              </a:ext>
            </a:extLst>
          </p:cNvPr>
          <p:cNvPicPr>
            <a:picLocks noChangeAspect="1"/>
          </p:cNvPicPr>
          <p:nvPr/>
        </p:nvPicPr>
        <p:blipFill>
          <a:blip r:embed="rId2"/>
          <a:stretch>
            <a:fillRect/>
          </a:stretch>
        </p:blipFill>
        <p:spPr>
          <a:xfrm>
            <a:off x="1022371" y="1896439"/>
            <a:ext cx="9562501" cy="4318067"/>
          </a:xfrm>
          <a:prstGeom prst="rect">
            <a:avLst/>
          </a:prstGeom>
        </p:spPr>
      </p:pic>
    </p:spTree>
    <p:extLst>
      <p:ext uri="{BB962C8B-B14F-4D97-AF65-F5344CB8AC3E}">
        <p14:creationId xmlns:p14="http://schemas.microsoft.com/office/powerpoint/2010/main" val="16237798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err="1"/>
              <a:t>Call</a:t>
            </a:r>
            <a:r>
              <a:rPr lang="es-ES" dirty="0"/>
              <a:t> handler del bot</a:t>
            </a:r>
          </a:p>
        </p:txBody>
      </p:sp>
      <p:sp>
        <p:nvSpPr>
          <p:cNvPr id="9" name="TextBox 8">
            <a:extLst>
              <a:ext uri="{FF2B5EF4-FFF2-40B4-BE49-F238E27FC236}">
                <a16:creationId xmlns:a16="http://schemas.microsoft.com/office/drawing/2014/main" id="{89FAED70-9AA7-4244-9AE6-665DB1970A5C}"/>
              </a:ext>
            </a:extLst>
          </p:cNvPr>
          <p:cNvSpPr txBox="1"/>
          <p:nvPr/>
        </p:nvSpPr>
        <p:spPr>
          <a:xfrm>
            <a:off x="487217" y="1136039"/>
            <a:ext cx="11018520" cy="363946"/>
          </a:xfrm>
          <a:prstGeom prst="rect">
            <a:avLst/>
          </a:prstGeom>
          <a:noFill/>
        </p:spPr>
        <p:txBody>
          <a:bodyPr wrap="square">
            <a:spAutoFit/>
          </a:bodyPr>
          <a:lstStyle/>
          <a:p>
            <a:r>
              <a:rPr lang="en-US" b="0" dirty="0">
                <a:solidFill>
                  <a:srgbClr val="DCDCAA"/>
                </a:solidFill>
                <a:effectLst/>
                <a:highlight>
                  <a:srgbClr val="000000"/>
                </a:highlight>
                <a:latin typeface="Consolas" panose="020B0609020204030204" pitchFamily="49" charset="0"/>
              </a:rPr>
              <a:t>Mostrar o NO el banner de que se está realizando la grabación</a:t>
            </a:r>
            <a:endParaRPr lang="en-US" b="0" dirty="0">
              <a:solidFill>
                <a:srgbClr val="D4D4D4"/>
              </a:solidFill>
              <a:effectLst/>
              <a:highlight>
                <a:srgbClr val="000000"/>
              </a:highlight>
              <a:latin typeface="Consolas" panose="020B0609020204030204" pitchFamily="49" charset="0"/>
            </a:endParaRPr>
          </a:p>
        </p:txBody>
      </p:sp>
      <p:pic>
        <p:nvPicPr>
          <p:cNvPr id="5" name="Picture 4">
            <a:extLst>
              <a:ext uri="{FF2B5EF4-FFF2-40B4-BE49-F238E27FC236}">
                <a16:creationId xmlns:a16="http://schemas.microsoft.com/office/drawing/2014/main" id="{BE690926-332B-430F-BF34-5083616D2B76}"/>
              </a:ext>
            </a:extLst>
          </p:cNvPr>
          <p:cNvPicPr>
            <a:picLocks noChangeAspect="1"/>
          </p:cNvPicPr>
          <p:nvPr/>
        </p:nvPicPr>
        <p:blipFill>
          <a:blip r:embed="rId2"/>
          <a:stretch>
            <a:fillRect/>
          </a:stretch>
        </p:blipFill>
        <p:spPr>
          <a:xfrm>
            <a:off x="569959" y="1909761"/>
            <a:ext cx="11711457" cy="3812199"/>
          </a:xfrm>
          <a:prstGeom prst="rect">
            <a:avLst/>
          </a:prstGeom>
        </p:spPr>
      </p:pic>
      <p:pic>
        <p:nvPicPr>
          <p:cNvPr id="12" name="Imagen 11" descr="Patrón de fondo&#10;&#10;Descripción generada automáticamente">
            <a:extLst>
              <a:ext uri="{FF2B5EF4-FFF2-40B4-BE49-F238E27FC236}">
                <a16:creationId xmlns:a16="http://schemas.microsoft.com/office/drawing/2014/main" id="{75C34599-BA4C-40E2-80A4-254C531E79C2}"/>
              </a:ext>
            </a:extLst>
          </p:cNvPr>
          <p:cNvPicPr>
            <a:picLocks noChangeAspect="1"/>
          </p:cNvPicPr>
          <p:nvPr/>
        </p:nvPicPr>
        <p:blipFill>
          <a:blip r:embed="rId3"/>
          <a:stretch>
            <a:fillRect/>
          </a:stretch>
        </p:blipFill>
        <p:spPr>
          <a:xfrm>
            <a:off x="9123128" y="51134"/>
            <a:ext cx="2480609" cy="1653739"/>
          </a:xfrm>
          <a:prstGeom prst="rect">
            <a:avLst/>
          </a:prstGeom>
        </p:spPr>
      </p:pic>
    </p:spTree>
    <p:extLst>
      <p:ext uri="{BB962C8B-B14F-4D97-AF65-F5344CB8AC3E}">
        <p14:creationId xmlns:p14="http://schemas.microsoft.com/office/powerpoint/2010/main" val="34339435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a:t>Resumen</a:t>
            </a:r>
          </a:p>
        </p:txBody>
      </p:sp>
      <p:sp>
        <p:nvSpPr>
          <p:cNvPr id="2" name="CuadroTexto 1">
            <a:extLst>
              <a:ext uri="{FF2B5EF4-FFF2-40B4-BE49-F238E27FC236}">
                <a16:creationId xmlns:a16="http://schemas.microsoft.com/office/drawing/2014/main" id="{D8CF3997-815F-481E-AA68-966967CAE039}"/>
              </a:ext>
            </a:extLst>
          </p:cNvPr>
          <p:cNvSpPr txBox="1"/>
          <p:nvPr/>
        </p:nvSpPr>
        <p:spPr>
          <a:xfrm>
            <a:off x="1234911" y="2366128"/>
            <a:ext cx="346249" cy="307777"/>
          </a:xfrm>
          <a:prstGeom prst="rect">
            <a:avLst/>
          </a:prstGeom>
          <a:noFill/>
        </p:spPr>
        <p:txBody>
          <a:bodyPr wrap="none" lIns="0" tIns="0" rIns="0" bIns="0" rtlCol="0">
            <a:spAutoFit/>
          </a:bodyPr>
          <a:lstStyle/>
          <a:p>
            <a:pPr marL="342900" indent="-342900" algn="l">
              <a:buFont typeface="Arial" panose="020B0604020202020204" pitchFamily="34" charset="0"/>
              <a:buChar char="•"/>
            </a:pPr>
            <a:endParaRPr lang="en-IO" sz="2000" dirty="0" err="1">
              <a:gradFill>
                <a:gsLst>
                  <a:gs pos="2917">
                    <a:schemeClr val="tx1"/>
                  </a:gs>
                  <a:gs pos="30000">
                    <a:schemeClr val="tx1"/>
                  </a:gs>
                </a:gsLst>
                <a:lin ang="5400000" scaled="0"/>
              </a:gradFill>
            </a:endParaRPr>
          </a:p>
        </p:txBody>
      </p:sp>
      <p:sp>
        <p:nvSpPr>
          <p:cNvPr id="3" name="CuadroTexto 2">
            <a:extLst>
              <a:ext uri="{FF2B5EF4-FFF2-40B4-BE49-F238E27FC236}">
                <a16:creationId xmlns:a16="http://schemas.microsoft.com/office/drawing/2014/main" id="{97C60C59-69BF-4841-AF84-4710C462E366}"/>
              </a:ext>
            </a:extLst>
          </p:cNvPr>
          <p:cNvSpPr txBox="1"/>
          <p:nvPr/>
        </p:nvSpPr>
        <p:spPr>
          <a:xfrm>
            <a:off x="861130" y="1442798"/>
            <a:ext cx="10745653"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solidFill>
                  <a:schemeClr val="bg1"/>
                </a:solidFill>
              </a:rPr>
              <a:t>Necesitamos un bot asociado al canal de teams, y permisos en la subscripción de 365 para poder </a:t>
            </a:r>
            <a:r>
              <a:rPr lang="en-US" sz="2000" dirty="0" err="1">
                <a:solidFill>
                  <a:schemeClr val="bg1"/>
                </a:solidFill>
              </a:rPr>
              <a:t>aplicar</a:t>
            </a:r>
            <a:r>
              <a:rPr lang="en-US" sz="2000" dirty="0">
                <a:solidFill>
                  <a:schemeClr val="bg1"/>
                </a:solidFill>
              </a:rPr>
              <a:t> </a:t>
            </a:r>
            <a:r>
              <a:rPr lang="en-US" sz="2000" dirty="0" err="1">
                <a:solidFill>
                  <a:schemeClr val="bg1"/>
                </a:solidFill>
              </a:rPr>
              <a:t>políticas</a:t>
            </a:r>
            <a:r>
              <a:rPr lang="en-US" sz="2000" dirty="0">
                <a:solidFill>
                  <a:schemeClr val="bg1"/>
                </a:solidFill>
              </a:rPr>
              <a:t> de grabación.</a:t>
            </a:r>
          </a:p>
          <a:p>
            <a:pPr marL="342900" indent="-342900" algn="l">
              <a:buFont typeface="Arial" panose="020B0604020202020204" pitchFamily="34" charset="0"/>
              <a:buChar char="•"/>
            </a:pPr>
            <a:r>
              <a:rPr lang="en-US" sz="2000" dirty="0">
                <a:solidFill>
                  <a:schemeClr val="bg1"/>
                </a:solidFill>
              </a:rPr>
              <a:t>Crear y aplicar la </a:t>
            </a:r>
            <a:r>
              <a:rPr lang="en-US" sz="2000" dirty="0" err="1">
                <a:solidFill>
                  <a:schemeClr val="bg1"/>
                </a:solidFill>
              </a:rPr>
              <a:t>política</a:t>
            </a:r>
            <a:r>
              <a:rPr lang="en-US" sz="2000" dirty="0">
                <a:solidFill>
                  <a:schemeClr val="bg1"/>
                </a:solidFill>
              </a:rPr>
              <a:t> a los usuarios que deseemos.</a:t>
            </a:r>
          </a:p>
          <a:p>
            <a:pPr marL="342900" indent="-342900" algn="l">
              <a:buFont typeface="Arial" panose="020B0604020202020204" pitchFamily="34" charset="0"/>
              <a:buChar char="•"/>
            </a:pPr>
            <a:r>
              <a:rPr lang="en-US" sz="2000" dirty="0">
                <a:solidFill>
                  <a:schemeClr val="bg1"/>
                </a:solidFill>
              </a:rPr>
              <a:t>Permitir o no que se le informe de que se le está grabando.</a:t>
            </a:r>
          </a:p>
          <a:p>
            <a:pPr marL="342900" indent="-342900" algn="l">
              <a:buFont typeface="Arial" panose="020B0604020202020204" pitchFamily="34" charset="0"/>
              <a:buChar char="•"/>
            </a:pPr>
            <a:r>
              <a:rPr lang="en-US" sz="2000" dirty="0">
                <a:solidFill>
                  <a:schemeClr val="bg1"/>
                </a:solidFill>
              </a:rPr>
              <a:t>Extraemos el audio mediante herramientas propias de PSI (convertimos a .wav)</a:t>
            </a:r>
          </a:p>
          <a:p>
            <a:pPr marL="342900" indent="-342900" algn="l">
              <a:buFont typeface="Arial" panose="020B0604020202020204" pitchFamily="34" charset="0"/>
              <a:buChar char="•"/>
            </a:pPr>
            <a:r>
              <a:rPr lang="en-US" sz="2000" dirty="0">
                <a:solidFill>
                  <a:schemeClr val="bg1"/>
                </a:solidFill>
              </a:rPr>
              <a:t>Lanzamos el procesamiento del audio mediante speech-to-text y obtenemos los resultados.</a:t>
            </a:r>
            <a:endParaRPr lang="en-IO" sz="2000" dirty="0" err="1">
              <a:solidFill>
                <a:schemeClr val="bg1"/>
              </a:solidFill>
            </a:endParaRPr>
          </a:p>
        </p:txBody>
      </p:sp>
      <p:pic>
        <p:nvPicPr>
          <p:cNvPr id="6" name="Imagen 5" descr="Imagen que contiene dibujo&#10;&#10;Descripción generada automáticamente">
            <a:extLst>
              <a:ext uri="{FF2B5EF4-FFF2-40B4-BE49-F238E27FC236}">
                <a16:creationId xmlns:a16="http://schemas.microsoft.com/office/drawing/2014/main" id="{FB4F4C25-D4BD-43E9-86BE-906C3CDF0093}"/>
              </a:ext>
            </a:extLst>
          </p:cNvPr>
          <p:cNvPicPr>
            <a:picLocks noChangeAspect="1"/>
          </p:cNvPicPr>
          <p:nvPr/>
        </p:nvPicPr>
        <p:blipFill>
          <a:blip r:embed="rId2"/>
          <a:stretch>
            <a:fillRect/>
          </a:stretch>
        </p:blipFill>
        <p:spPr>
          <a:xfrm>
            <a:off x="4382142" y="3721057"/>
            <a:ext cx="3427715" cy="2223715"/>
          </a:xfrm>
          <a:prstGeom prst="rect">
            <a:avLst/>
          </a:prstGeom>
        </p:spPr>
      </p:pic>
    </p:spTree>
    <p:extLst>
      <p:ext uri="{BB962C8B-B14F-4D97-AF65-F5344CB8AC3E}">
        <p14:creationId xmlns:p14="http://schemas.microsoft.com/office/powerpoint/2010/main" val="15460137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a:t>¿Qué mas podríamos hacer?</a:t>
            </a:r>
          </a:p>
        </p:txBody>
      </p:sp>
      <p:sp>
        <p:nvSpPr>
          <p:cNvPr id="2" name="CuadroTexto 1">
            <a:extLst>
              <a:ext uri="{FF2B5EF4-FFF2-40B4-BE49-F238E27FC236}">
                <a16:creationId xmlns:a16="http://schemas.microsoft.com/office/drawing/2014/main" id="{D8CF3997-815F-481E-AA68-966967CAE039}"/>
              </a:ext>
            </a:extLst>
          </p:cNvPr>
          <p:cNvSpPr txBox="1"/>
          <p:nvPr/>
        </p:nvSpPr>
        <p:spPr>
          <a:xfrm>
            <a:off x="1234911" y="2366128"/>
            <a:ext cx="346249" cy="307777"/>
          </a:xfrm>
          <a:prstGeom prst="rect">
            <a:avLst/>
          </a:prstGeom>
          <a:noFill/>
        </p:spPr>
        <p:txBody>
          <a:bodyPr wrap="none" lIns="0" tIns="0" rIns="0" bIns="0" rtlCol="0">
            <a:spAutoFit/>
          </a:bodyPr>
          <a:lstStyle/>
          <a:p>
            <a:pPr marL="342900" indent="-342900" algn="l">
              <a:buFont typeface="Arial" panose="020B0604020202020204" pitchFamily="34" charset="0"/>
              <a:buChar char="•"/>
            </a:pPr>
            <a:endParaRPr lang="en-IO" sz="2000" dirty="0" err="1">
              <a:gradFill>
                <a:gsLst>
                  <a:gs pos="2917">
                    <a:schemeClr val="tx1"/>
                  </a:gs>
                  <a:gs pos="30000">
                    <a:schemeClr val="tx1"/>
                  </a:gs>
                </a:gsLst>
                <a:lin ang="5400000" scaled="0"/>
              </a:gradFill>
            </a:endParaRPr>
          </a:p>
        </p:txBody>
      </p:sp>
      <p:sp>
        <p:nvSpPr>
          <p:cNvPr id="3" name="CuadroTexto 2">
            <a:extLst>
              <a:ext uri="{FF2B5EF4-FFF2-40B4-BE49-F238E27FC236}">
                <a16:creationId xmlns:a16="http://schemas.microsoft.com/office/drawing/2014/main" id="{97C60C59-69BF-4841-AF84-4710C462E366}"/>
              </a:ext>
            </a:extLst>
          </p:cNvPr>
          <p:cNvSpPr txBox="1"/>
          <p:nvPr/>
        </p:nvSpPr>
        <p:spPr>
          <a:xfrm>
            <a:off x="693985" y="1311942"/>
            <a:ext cx="10703021" cy="215443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s-ES" sz="2000" dirty="0">
                <a:solidFill>
                  <a:schemeClr val="bg1"/>
                </a:solidFill>
              </a:rPr>
              <a:t>Podríamos analizar las palabras devueltas y si encontramos alguna que este en una lista prohibida, notificar que usuario, en que conversación y que fecha se ha comentado.</a:t>
            </a:r>
          </a:p>
          <a:p>
            <a:pPr marL="342900" indent="-342900" algn="l">
              <a:buFont typeface="Arial" panose="020B0604020202020204" pitchFamily="34" charset="0"/>
              <a:buChar char="•"/>
            </a:pPr>
            <a:r>
              <a:rPr lang="es-ES" sz="2000" dirty="0">
                <a:solidFill>
                  <a:schemeClr val="bg1"/>
                </a:solidFill>
              </a:rPr>
              <a:t>Tener una aplicación que accede a </a:t>
            </a:r>
            <a:r>
              <a:rPr lang="es-ES" sz="2000" dirty="0" err="1">
                <a:solidFill>
                  <a:schemeClr val="bg1"/>
                </a:solidFill>
              </a:rPr>
              <a:t>ApiGraph</a:t>
            </a:r>
            <a:r>
              <a:rPr lang="es-ES" sz="2000" dirty="0">
                <a:solidFill>
                  <a:schemeClr val="bg1"/>
                </a:solidFill>
              </a:rPr>
              <a:t> y con ese id de usuario se le notifique </a:t>
            </a:r>
            <a:r>
              <a:rPr lang="es-ES" sz="2000">
                <a:solidFill>
                  <a:schemeClr val="bg1"/>
                </a:solidFill>
              </a:rPr>
              <a:t>a él </a:t>
            </a:r>
            <a:r>
              <a:rPr lang="es-ES" sz="2000" dirty="0">
                <a:solidFill>
                  <a:schemeClr val="bg1"/>
                </a:solidFill>
              </a:rPr>
              <a:t>mismo que ha dicho tal palabra.</a:t>
            </a:r>
          </a:p>
          <a:p>
            <a:pPr marL="342900" indent="-342900" algn="l">
              <a:buFont typeface="Arial" panose="020B0604020202020204" pitchFamily="34" charset="0"/>
              <a:buChar char="•"/>
            </a:pPr>
            <a:r>
              <a:rPr lang="es-ES" sz="2000" dirty="0">
                <a:solidFill>
                  <a:schemeClr val="bg1"/>
                </a:solidFill>
              </a:rPr>
              <a:t>En el ámbito de Teams para educación sería capaz analizando las palabras detectar casos de </a:t>
            </a:r>
            <a:r>
              <a:rPr lang="es-ES" sz="2000" i="1" dirty="0" err="1">
                <a:solidFill>
                  <a:schemeClr val="bg1"/>
                </a:solidFill>
              </a:rPr>
              <a:t>bulling</a:t>
            </a:r>
            <a:r>
              <a:rPr lang="es-ES" sz="2000" dirty="0">
                <a:solidFill>
                  <a:schemeClr val="bg1"/>
                </a:solidFill>
              </a:rPr>
              <a:t> o cualquier tipo de acoso, y ser usado como herramientas preventivas.</a:t>
            </a:r>
          </a:p>
          <a:p>
            <a:pPr algn="l"/>
            <a:endParaRPr lang="es-ES" sz="2000" dirty="0">
              <a:solidFill>
                <a:schemeClr val="bg1"/>
              </a:solidFill>
            </a:endParaRPr>
          </a:p>
        </p:txBody>
      </p:sp>
      <p:pic>
        <p:nvPicPr>
          <p:cNvPr id="7" name="Imagen 6" descr="Interfaz de usuario gráfica&#10;&#10;Descripción generada automáticamente">
            <a:extLst>
              <a:ext uri="{FF2B5EF4-FFF2-40B4-BE49-F238E27FC236}">
                <a16:creationId xmlns:a16="http://schemas.microsoft.com/office/drawing/2014/main" id="{B87E4C48-E4D4-4709-A19F-F54D47537516}"/>
              </a:ext>
            </a:extLst>
          </p:cNvPr>
          <p:cNvPicPr>
            <a:picLocks noChangeAspect="1"/>
          </p:cNvPicPr>
          <p:nvPr/>
        </p:nvPicPr>
        <p:blipFill>
          <a:blip r:embed="rId2"/>
          <a:stretch>
            <a:fillRect/>
          </a:stretch>
        </p:blipFill>
        <p:spPr>
          <a:xfrm>
            <a:off x="2080781" y="3597234"/>
            <a:ext cx="2312110" cy="2554002"/>
          </a:xfrm>
          <a:prstGeom prst="rect">
            <a:avLst/>
          </a:prstGeom>
        </p:spPr>
      </p:pic>
      <p:pic>
        <p:nvPicPr>
          <p:cNvPr id="9" name="Imagen 8" descr="Imagen que contiene reloj, dibujo&#10;&#10;Descripción generada automáticamente">
            <a:extLst>
              <a:ext uri="{FF2B5EF4-FFF2-40B4-BE49-F238E27FC236}">
                <a16:creationId xmlns:a16="http://schemas.microsoft.com/office/drawing/2014/main" id="{DE8E5DCF-4E24-43B2-8408-6F1AA1ED5ED5}"/>
              </a:ext>
            </a:extLst>
          </p:cNvPr>
          <p:cNvPicPr>
            <a:picLocks noChangeAspect="1"/>
          </p:cNvPicPr>
          <p:nvPr/>
        </p:nvPicPr>
        <p:blipFill>
          <a:blip r:embed="rId3"/>
          <a:stretch>
            <a:fillRect/>
          </a:stretch>
        </p:blipFill>
        <p:spPr>
          <a:xfrm>
            <a:off x="5062193" y="3466378"/>
            <a:ext cx="4641287" cy="2815714"/>
          </a:xfrm>
          <a:prstGeom prst="rect">
            <a:avLst/>
          </a:prstGeom>
        </p:spPr>
      </p:pic>
    </p:spTree>
    <p:extLst>
      <p:ext uri="{BB962C8B-B14F-4D97-AF65-F5344CB8AC3E}">
        <p14:creationId xmlns:p14="http://schemas.microsoft.com/office/powerpoint/2010/main" val="38352786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678717" y="861412"/>
            <a:ext cx="6043930" cy="984885"/>
          </a:xfrm>
        </p:spPr>
        <p:txBody>
          <a:bodyPr/>
          <a:lstStyle/>
          <a:p>
            <a:r>
              <a:rPr lang="es-ES" dirty="0"/>
              <a:t>Demo: </a:t>
            </a:r>
            <a:br>
              <a:rPr lang="es-ES" dirty="0"/>
            </a:br>
            <a:r>
              <a:rPr lang="es-ES" sz="2800" b="0" i="1" dirty="0"/>
              <a:t>“</a:t>
            </a:r>
            <a:r>
              <a:rPr lang="es-ES" sz="2800" b="0" i="1" dirty="0" err="1"/>
              <a:t>Talk</a:t>
            </a:r>
            <a:r>
              <a:rPr lang="es-ES" sz="2800" b="0" i="1" dirty="0"/>
              <a:t> </a:t>
            </a:r>
            <a:r>
              <a:rPr lang="es-ES" sz="2800" b="0" i="1" dirty="0" err="1"/>
              <a:t>is</a:t>
            </a:r>
            <a:r>
              <a:rPr lang="es-ES" sz="2800" b="0" i="1" dirty="0"/>
              <a:t> </a:t>
            </a:r>
            <a:r>
              <a:rPr lang="es-ES" sz="2800" b="0" i="1" dirty="0" err="1"/>
              <a:t>cheap</a:t>
            </a:r>
            <a:r>
              <a:rPr lang="es-ES" sz="2800" b="0" i="1" dirty="0"/>
              <a:t>, show me </a:t>
            </a:r>
            <a:r>
              <a:rPr lang="es-ES" sz="2800" b="0" i="1" dirty="0" err="1"/>
              <a:t>the</a:t>
            </a:r>
            <a:r>
              <a:rPr lang="es-ES" sz="2800" b="0" i="1" dirty="0"/>
              <a:t> </a:t>
            </a:r>
            <a:r>
              <a:rPr lang="es-ES" sz="2800" b="0" i="1" dirty="0" err="1"/>
              <a:t>code</a:t>
            </a:r>
            <a:r>
              <a:rPr lang="es-ES" sz="2800" b="0" i="1" dirty="0"/>
              <a:t>”</a:t>
            </a:r>
            <a:endParaRPr lang="es-ES" b="0" i="1" dirty="0"/>
          </a:p>
        </p:txBody>
      </p:sp>
      <p:pic>
        <p:nvPicPr>
          <p:cNvPr id="4" name="Imagen 3" descr="Imagen que contiene hombre, persona, interior, computer&#10;&#10;Descripción generada automáticamente">
            <a:extLst>
              <a:ext uri="{FF2B5EF4-FFF2-40B4-BE49-F238E27FC236}">
                <a16:creationId xmlns:a16="http://schemas.microsoft.com/office/drawing/2014/main" id="{A24ACF89-F20E-45E0-B25D-939A6EE1F897}"/>
              </a:ext>
            </a:extLst>
          </p:cNvPr>
          <p:cNvPicPr>
            <a:picLocks noChangeAspect="1"/>
          </p:cNvPicPr>
          <p:nvPr/>
        </p:nvPicPr>
        <p:blipFill>
          <a:blip r:embed="rId2"/>
          <a:stretch>
            <a:fillRect/>
          </a:stretch>
        </p:blipFill>
        <p:spPr>
          <a:xfrm>
            <a:off x="2394409" y="2763546"/>
            <a:ext cx="6042332" cy="3486425"/>
          </a:xfrm>
          <a:prstGeom prst="rect">
            <a:avLst/>
          </a:prstGeom>
        </p:spPr>
      </p:pic>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for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2">
            <a:extLst>
              <a:ext uri="{FF2B5EF4-FFF2-40B4-BE49-F238E27FC236}">
                <a16:creationId xmlns:a16="http://schemas.microsoft.com/office/drawing/2014/main" id="{342ECD73-11E0-424D-8ACE-F04A546FAD1B}"/>
              </a:ext>
            </a:extLst>
          </p:cNvPr>
          <p:cNvSpPr>
            <a:spLocks noGrp="1"/>
          </p:cNvSpPr>
          <p:nvPr>
            <p:ph type="body" sz="quarter" idx="12"/>
          </p:nvPr>
        </p:nvSpPr>
        <p:spPr>
          <a:xfrm>
            <a:off x="1584728" y="2724190"/>
            <a:ext cx="5510213" cy="615553"/>
          </a:xfrm>
        </p:spPr>
        <p:txBody>
          <a:bodyPr/>
          <a:lstStyle/>
          <a:p>
            <a:r>
              <a:rPr lang="es-ES"/>
              <a:t>Jorge Fernández Sánchez   (@jorgefdezsa)</a:t>
            </a:r>
          </a:p>
          <a:p>
            <a:endParaRPr lang="es-ES"/>
          </a:p>
        </p:txBody>
      </p:sp>
      <p:sp>
        <p:nvSpPr>
          <p:cNvPr id="11" name="Marcador de texto 3">
            <a:extLst>
              <a:ext uri="{FF2B5EF4-FFF2-40B4-BE49-F238E27FC236}">
                <a16:creationId xmlns:a16="http://schemas.microsoft.com/office/drawing/2014/main" id="{FA67AA0E-7158-4FBA-B5FB-6AA04223BCDE}"/>
              </a:ext>
            </a:extLst>
          </p:cNvPr>
          <p:cNvSpPr>
            <a:spLocks noGrp="1"/>
          </p:cNvSpPr>
          <p:nvPr>
            <p:ph type="body" sz="quarter" idx="15"/>
          </p:nvPr>
        </p:nvSpPr>
        <p:spPr>
          <a:xfrm>
            <a:off x="1584724" y="3047848"/>
            <a:ext cx="5510213" cy="276999"/>
          </a:xfrm>
        </p:spPr>
        <p:txBody>
          <a:bodyPr/>
          <a:lstStyle/>
          <a:p>
            <a:r>
              <a:rPr lang="es-ES" dirty="0"/>
              <a:t>Senior .Net Engineer at Prodware</a:t>
            </a:r>
          </a:p>
        </p:txBody>
      </p:sp>
      <p:pic>
        <p:nvPicPr>
          <p:cNvPr id="12" name="Imagen 20">
            <a:extLst>
              <a:ext uri="{FF2B5EF4-FFF2-40B4-BE49-F238E27FC236}">
                <a16:creationId xmlns:a16="http://schemas.microsoft.com/office/drawing/2014/main" id="{98E2E11D-01CF-4293-B317-A389501EA6E4}"/>
              </a:ext>
            </a:extLst>
          </p:cNvPr>
          <p:cNvPicPr>
            <a:picLocks noChangeAspect="1"/>
          </p:cNvPicPr>
          <p:nvPr/>
        </p:nvPicPr>
        <p:blipFill>
          <a:blip r:embed="rId2"/>
          <a:srcRect/>
          <a:stretch/>
        </p:blipFill>
        <p:spPr>
          <a:xfrm>
            <a:off x="728388" y="2657368"/>
            <a:ext cx="720000" cy="720000"/>
          </a:xfrm>
          <a:prstGeom prst="ellipse">
            <a:avLst/>
          </a:prstGeom>
          <a:ln w="12700" cap="rnd">
            <a:solidFill>
              <a:schemeClr val="bg1"/>
            </a:solidFill>
          </a:ln>
          <a:effectLst>
            <a:glow rad="12700">
              <a:schemeClr val="accent1">
                <a:alpha val="40000"/>
              </a:schemeClr>
            </a:glow>
          </a:effectLst>
        </p:spPr>
      </p:pic>
      <p:sp>
        <p:nvSpPr>
          <p:cNvPr id="13" name="Marcador de texto 2">
            <a:extLst>
              <a:ext uri="{FF2B5EF4-FFF2-40B4-BE49-F238E27FC236}">
                <a16:creationId xmlns:a16="http://schemas.microsoft.com/office/drawing/2014/main" id="{85B88B82-9EC8-4445-AF7F-019190E24980}"/>
              </a:ext>
            </a:extLst>
          </p:cNvPr>
          <p:cNvSpPr txBox="1">
            <a:spLocks/>
          </p:cNvSpPr>
          <p:nvPr/>
        </p:nvSpPr>
        <p:spPr>
          <a:xfrm>
            <a:off x="1584724" y="3680153"/>
            <a:ext cx="5510213"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1"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a:t>Sergio Parra Guerra   (@sparraguerra)</a:t>
            </a:r>
          </a:p>
        </p:txBody>
      </p:sp>
      <p:sp>
        <p:nvSpPr>
          <p:cNvPr id="14" name="Marcador de texto 3">
            <a:extLst>
              <a:ext uri="{FF2B5EF4-FFF2-40B4-BE49-F238E27FC236}">
                <a16:creationId xmlns:a16="http://schemas.microsoft.com/office/drawing/2014/main" id="{5CE01996-5898-4412-ADEE-FAA1BE767CED}"/>
              </a:ext>
            </a:extLst>
          </p:cNvPr>
          <p:cNvSpPr txBox="1">
            <a:spLocks/>
          </p:cNvSpPr>
          <p:nvPr/>
        </p:nvSpPr>
        <p:spPr>
          <a:xfrm>
            <a:off x="1584720" y="4003811"/>
            <a:ext cx="551021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Solutions &amp; Cloud Architect at Encamina</a:t>
            </a:r>
          </a:p>
        </p:txBody>
      </p:sp>
      <p:pic>
        <p:nvPicPr>
          <p:cNvPr id="15" name="Imagen 20">
            <a:extLst>
              <a:ext uri="{FF2B5EF4-FFF2-40B4-BE49-F238E27FC236}">
                <a16:creationId xmlns:a16="http://schemas.microsoft.com/office/drawing/2014/main" id="{FB399994-8FD4-4C36-99F5-7F751A2E3836}"/>
              </a:ext>
            </a:extLst>
          </p:cNvPr>
          <p:cNvPicPr>
            <a:picLocks noChangeAspect="1"/>
          </p:cNvPicPr>
          <p:nvPr/>
        </p:nvPicPr>
        <p:blipFill>
          <a:blip r:embed="rId3"/>
          <a:srcRect/>
          <a:stretch/>
        </p:blipFill>
        <p:spPr>
          <a:xfrm>
            <a:off x="728384" y="3613331"/>
            <a:ext cx="720000" cy="720000"/>
          </a:xfrm>
          <a:prstGeom prst="ellipse">
            <a:avLst/>
          </a:prstGeom>
          <a:ln w="12700" cap="rnd">
            <a:solidFill>
              <a:schemeClr val="bg1"/>
            </a:solidFill>
          </a:ln>
          <a:effectLst>
            <a:glow rad="12700">
              <a:schemeClr val="accent1">
                <a:alpha val="40000"/>
              </a:schemeClr>
            </a:glow>
          </a:effectLst>
        </p:spPr>
      </p:pic>
      <p:pic>
        <p:nvPicPr>
          <p:cNvPr id="16" name="Imagen 2">
            <a:extLst>
              <a:ext uri="{FF2B5EF4-FFF2-40B4-BE49-F238E27FC236}">
                <a16:creationId xmlns:a16="http://schemas.microsoft.com/office/drawing/2014/main" id="{1ACFB244-DA19-4478-B6B2-EF8320B0BDF2}"/>
              </a:ext>
            </a:extLst>
          </p:cNvPr>
          <p:cNvPicPr>
            <a:picLocks noChangeAspect="1"/>
          </p:cNvPicPr>
          <p:nvPr/>
        </p:nvPicPr>
        <p:blipFill>
          <a:blip r:embed="rId4"/>
          <a:stretch>
            <a:fillRect/>
          </a:stretch>
        </p:blipFill>
        <p:spPr>
          <a:xfrm>
            <a:off x="6289963" y="3842305"/>
            <a:ext cx="1765422" cy="712281"/>
          </a:xfrm>
          <a:prstGeom prst="rect">
            <a:avLst/>
          </a:prstGeom>
        </p:spPr>
      </p:pic>
    </p:spTree>
    <p:extLst>
      <p:ext uri="{BB962C8B-B14F-4D97-AF65-F5344CB8AC3E}">
        <p14:creationId xmlns:p14="http://schemas.microsoft.com/office/powerpoint/2010/main" val="5312903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696075" y="2875002"/>
            <a:ext cx="6043930" cy="553998"/>
          </a:xfrm>
        </p:spPr>
        <p:txBody>
          <a:bodyPr/>
          <a:lstStyle/>
          <a:p>
            <a:r>
              <a:rPr lang="en-US" dirty="0"/>
              <a:t>¿Y si nos espiamos?</a:t>
            </a:r>
            <a:endParaRPr lang="es-ES" dirty="0"/>
          </a:p>
        </p:txBody>
      </p:sp>
      <p:sp>
        <p:nvSpPr>
          <p:cNvPr id="3" name="Marcador de texto 2">
            <a:extLst>
              <a:ext uri="{FF2B5EF4-FFF2-40B4-BE49-F238E27FC236}">
                <a16:creationId xmlns:a16="http://schemas.microsoft.com/office/drawing/2014/main" id="{BFBD76C1-201B-4814-9E91-50D45AFDFC9D}"/>
              </a:ext>
            </a:extLst>
          </p:cNvPr>
          <p:cNvSpPr>
            <a:spLocks noGrp="1"/>
          </p:cNvSpPr>
          <p:nvPr>
            <p:ph type="body" sz="quarter" idx="12"/>
          </p:nvPr>
        </p:nvSpPr>
        <p:spPr>
          <a:xfrm>
            <a:off x="1390757" y="3948414"/>
            <a:ext cx="5510213" cy="584775"/>
          </a:xfrm>
        </p:spPr>
        <p:txBody>
          <a:bodyPr/>
          <a:lstStyle/>
          <a:p>
            <a:r>
              <a:rPr lang="es-ES" dirty="0"/>
              <a:t>Jorge Fernández Sánchez   (@jorgefdezsa)</a:t>
            </a:r>
          </a:p>
          <a:p>
            <a:r>
              <a:rPr lang="es-ES" sz="1800" b="0" dirty="0">
                <a:solidFill>
                  <a:srgbClr val="FFFFFF">
                    <a:lumMod val="85000"/>
                  </a:srgbClr>
                </a:solidFill>
              </a:rPr>
              <a:t>Senior .Net Engineer at Prodware</a:t>
            </a:r>
          </a:p>
        </p:txBody>
      </p:sp>
      <p:pic>
        <p:nvPicPr>
          <p:cNvPr id="21" name="Imagen 20">
            <a:extLst>
              <a:ext uri="{FF2B5EF4-FFF2-40B4-BE49-F238E27FC236}">
                <a16:creationId xmlns:a16="http://schemas.microsoft.com/office/drawing/2014/main" id="{05146879-F373-4784-B954-14E7B0784969}"/>
              </a:ext>
            </a:extLst>
          </p:cNvPr>
          <p:cNvPicPr>
            <a:picLocks noChangeAspect="1"/>
          </p:cNvPicPr>
          <p:nvPr/>
        </p:nvPicPr>
        <p:blipFill>
          <a:blip r:embed="rId3"/>
          <a:srcRect/>
          <a:stretch/>
        </p:blipFill>
        <p:spPr>
          <a:xfrm>
            <a:off x="534425" y="3848858"/>
            <a:ext cx="720000" cy="720000"/>
          </a:xfrm>
          <a:prstGeom prst="ellipse">
            <a:avLst/>
          </a:prstGeom>
          <a:ln w="12700" cap="rnd">
            <a:solidFill>
              <a:schemeClr val="bg1"/>
            </a:solidFill>
          </a:ln>
          <a:effectLst>
            <a:glow rad="12700">
              <a:schemeClr val="accent1">
                <a:alpha val="40000"/>
              </a:schemeClr>
            </a:glow>
          </a:effectLst>
        </p:spPr>
      </p:pic>
      <p:sp>
        <p:nvSpPr>
          <p:cNvPr id="6" name="Marcador de texto 2">
            <a:extLst>
              <a:ext uri="{FF2B5EF4-FFF2-40B4-BE49-F238E27FC236}">
                <a16:creationId xmlns:a16="http://schemas.microsoft.com/office/drawing/2014/main" id="{72CEF2E8-8B28-419E-AAAF-CC125D838E46}"/>
              </a:ext>
            </a:extLst>
          </p:cNvPr>
          <p:cNvSpPr txBox="1">
            <a:spLocks/>
          </p:cNvSpPr>
          <p:nvPr/>
        </p:nvSpPr>
        <p:spPr>
          <a:xfrm>
            <a:off x="1390756" y="4909492"/>
            <a:ext cx="5510213" cy="584775"/>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1"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Sergio Parra Guerra   (@sparraguerra)</a:t>
            </a:r>
          </a:p>
          <a:p>
            <a:pPr lvl="0" defTabSz="914367">
              <a:buSzTx/>
            </a:pPr>
            <a:r>
              <a:rPr lang="es-ES" sz="1800" b="0" dirty="0">
                <a:solidFill>
                  <a:srgbClr val="FFFFFF">
                    <a:lumMod val="85000"/>
                  </a:srgbClr>
                </a:solidFill>
              </a:rPr>
              <a:t>Solutions &amp; Cloud Architect at Encamina</a:t>
            </a:r>
          </a:p>
        </p:txBody>
      </p:sp>
      <p:pic>
        <p:nvPicPr>
          <p:cNvPr id="8" name="Imagen 20">
            <a:extLst>
              <a:ext uri="{FF2B5EF4-FFF2-40B4-BE49-F238E27FC236}">
                <a16:creationId xmlns:a16="http://schemas.microsoft.com/office/drawing/2014/main" id="{5A42696B-41E0-4D44-9B2B-ABE39EDD2738}"/>
              </a:ext>
            </a:extLst>
          </p:cNvPr>
          <p:cNvPicPr>
            <a:picLocks noChangeAspect="1"/>
          </p:cNvPicPr>
          <p:nvPr/>
        </p:nvPicPr>
        <p:blipFill>
          <a:blip r:embed="rId4"/>
          <a:srcRect/>
          <a:stretch/>
        </p:blipFill>
        <p:spPr>
          <a:xfrm>
            <a:off x="534421" y="4804821"/>
            <a:ext cx="720000" cy="720000"/>
          </a:xfrm>
          <a:prstGeom prst="ellipse">
            <a:avLst/>
          </a:prstGeom>
          <a:ln w="12700" cap="rnd">
            <a:solidFill>
              <a:schemeClr val="bg1"/>
            </a:solidFill>
          </a:ln>
          <a:effectLst>
            <a:glow rad="12700">
              <a:schemeClr val="accent1">
                <a:alpha val="40000"/>
              </a:schemeClr>
            </a:glow>
          </a:effectLst>
        </p:spPr>
      </p:pic>
      <p:pic>
        <p:nvPicPr>
          <p:cNvPr id="9" name="Imagen 2">
            <a:extLst>
              <a:ext uri="{FF2B5EF4-FFF2-40B4-BE49-F238E27FC236}">
                <a16:creationId xmlns:a16="http://schemas.microsoft.com/office/drawing/2014/main" id="{EBE7BE7F-4ABA-4233-AD20-481F7EB4AC2A}"/>
              </a:ext>
            </a:extLst>
          </p:cNvPr>
          <p:cNvPicPr>
            <a:picLocks noChangeAspect="1"/>
          </p:cNvPicPr>
          <p:nvPr/>
        </p:nvPicPr>
        <p:blipFill>
          <a:blip r:embed="rId5"/>
          <a:stretch>
            <a:fillRect/>
          </a:stretch>
        </p:blipFill>
        <p:spPr>
          <a:xfrm>
            <a:off x="6096000" y="4808680"/>
            <a:ext cx="1765422" cy="712281"/>
          </a:xfrm>
          <a:prstGeom prst="rect">
            <a:avLst/>
          </a:prstGeom>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AB273-395C-4E04-9663-64A076AC9C1D}"/>
              </a:ext>
            </a:extLst>
          </p:cNvPr>
          <p:cNvSpPr>
            <a:spLocks noGrp="1"/>
          </p:cNvSpPr>
          <p:nvPr>
            <p:ph type="title"/>
          </p:nvPr>
        </p:nvSpPr>
        <p:spPr>
          <a:xfrm>
            <a:off x="558453" y="483784"/>
            <a:ext cx="6043930" cy="553998"/>
          </a:xfrm>
        </p:spPr>
        <p:txBody>
          <a:bodyPr/>
          <a:lstStyle/>
          <a:p>
            <a:r>
              <a:rPr lang="es-ES"/>
              <a:t>Agenda</a:t>
            </a:r>
          </a:p>
        </p:txBody>
      </p:sp>
      <p:sp>
        <p:nvSpPr>
          <p:cNvPr id="3" name="Título 3">
            <a:extLst>
              <a:ext uri="{FF2B5EF4-FFF2-40B4-BE49-F238E27FC236}">
                <a16:creationId xmlns:a16="http://schemas.microsoft.com/office/drawing/2014/main" id="{8A808BF4-263B-44CC-ACBC-5E9AF27F083F}"/>
              </a:ext>
            </a:extLst>
          </p:cNvPr>
          <p:cNvSpPr txBox="1">
            <a:spLocks/>
          </p:cNvSpPr>
          <p:nvPr/>
        </p:nvSpPr>
        <p:spPr>
          <a:xfrm>
            <a:off x="1308699" y="1184326"/>
            <a:ext cx="6736173" cy="2154436"/>
          </a:xfrm>
          <a:prstGeom prst="rect">
            <a:avLst/>
          </a:prstGeom>
          <a:noFill/>
        </p:spPr>
        <p:txBody>
          <a:bodyPr wrap="square" lIns="0" tIns="0" rIns="0" bIns="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pPr marL="457200" indent="-457200">
              <a:buFont typeface="Arial" panose="020B0604020202020204" pitchFamily="34" charset="0"/>
              <a:buChar char="•"/>
            </a:pPr>
            <a:r>
              <a:rPr lang="es-ES" sz="2800" dirty="0"/>
              <a:t>Visión general de la arquitectura</a:t>
            </a:r>
          </a:p>
          <a:p>
            <a:pPr marL="457200" indent="-457200">
              <a:buFont typeface="Arial" panose="020B0604020202020204" pitchFamily="34" charset="0"/>
              <a:buChar char="•"/>
            </a:pPr>
            <a:r>
              <a:rPr lang="es-ES" sz="2800" dirty="0"/>
              <a:t>Azure Bot Service</a:t>
            </a:r>
          </a:p>
          <a:p>
            <a:pPr marL="457200" indent="-457200">
              <a:buFont typeface="Arial" panose="020B0604020202020204" pitchFamily="34" charset="0"/>
              <a:buChar char="•"/>
            </a:pPr>
            <a:r>
              <a:rPr lang="es-ES" sz="2800" dirty="0"/>
              <a:t>Azure Speech to Text</a:t>
            </a:r>
          </a:p>
          <a:p>
            <a:pPr marL="457200" indent="-457200">
              <a:buFont typeface="Arial" panose="020B0604020202020204" pitchFamily="34" charset="0"/>
              <a:buChar char="•"/>
            </a:pPr>
            <a:r>
              <a:rPr lang="es-ES" sz="2800" dirty="0"/>
              <a:t>Demo Time</a:t>
            </a:r>
          </a:p>
          <a:p>
            <a:pPr marL="457200" indent="-457200">
              <a:buFont typeface="Arial" panose="020B0604020202020204" pitchFamily="34" charset="0"/>
              <a:buChar char="•"/>
            </a:pPr>
            <a:endParaRPr lang="es-ES" sz="2800" dirty="0"/>
          </a:p>
        </p:txBody>
      </p:sp>
    </p:spTree>
    <p:extLst>
      <p:ext uri="{BB962C8B-B14F-4D97-AF65-F5344CB8AC3E}">
        <p14:creationId xmlns:p14="http://schemas.microsoft.com/office/powerpoint/2010/main" val="432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7A903-E339-4595-9D22-3DDE0F07E017}"/>
              </a:ext>
            </a:extLst>
          </p:cNvPr>
          <p:cNvSpPr>
            <a:spLocks noGrp="1"/>
          </p:cNvSpPr>
          <p:nvPr>
            <p:ph type="title"/>
          </p:nvPr>
        </p:nvSpPr>
        <p:spPr/>
        <p:txBody>
          <a:bodyPr/>
          <a:lstStyle/>
          <a:p>
            <a:r>
              <a:rPr lang="es-ES"/>
              <a:t>TOP SECRET</a:t>
            </a:r>
            <a:endParaRPr lang="en-US"/>
          </a:p>
        </p:txBody>
      </p:sp>
      <p:pic>
        <p:nvPicPr>
          <p:cNvPr id="1028" name="Picture 4" descr="Top Secret - Crítica especial cine de los 80">
            <a:extLst>
              <a:ext uri="{FF2B5EF4-FFF2-40B4-BE49-F238E27FC236}">
                <a16:creationId xmlns:a16="http://schemas.microsoft.com/office/drawing/2014/main" id="{EE7421F1-1CA5-4F9C-8AC6-FCBAACE33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051" y="1468870"/>
            <a:ext cx="7342909" cy="413038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Un hombre con una playera de color gris&#10;&#10;Descripción generada automáticamente con confianza media">
            <a:extLst>
              <a:ext uri="{FF2B5EF4-FFF2-40B4-BE49-F238E27FC236}">
                <a16:creationId xmlns:a16="http://schemas.microsoft.com/office/drawing/2014/main" id="{373E7661-B088-4E19-8A13-A50EC5181267}"/>
              </a:ext>
            </a:extLst>
          </p:cNvPr>
          <p:cNvPicPr>
            <a:picLocks noChangeAspect="1"/>
          </p:cNvPicPr>
          <p:nvPr/>
        </p:nvPicPr>
        <p:blipFill>
          <a:blip r:embed="rId3"/>
          <a:stretch>
            <a:fillRect/>
          </a:stretch>
        </p:blipFill>
        <p:spPr>
          <a:xfrm>
            <a:off x="1147183" y="1468870"/>
            <a:ext cx="2833379" cy="2163832"/>
          </a:xfrm>
          <a:prstGeom prst="rect">
            <a:avLst/>
          </a:prstGeom>
        </p:spPr>
      </p:pic>
    </p:spTree>
    <p:extLst>
      <p:ext uri="{BB962C8B-B14F-4D97-AF65-F5344CB8AC3E}">
        <p14:creationId xmlns:p14="http://schemas.microsoft.com/office/powerpoint/2010/main" val="5428967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a:t>Nuestra arquitectura</a:t>
            </a:r>
          </a:p>
        </p:txBody>
      </p:sp>
      <p:pic>
        <p:nvPicPr>
          <p:cNvPr id="6" name="Picture 5">
            <a:extLst>
              <a:ext uri="{FF2B5EF4-FFF2-40B4-BE49-F238E27FC236}">
                <a16:creationId xmlns:a16="http://schemas.microsoft.com/office/drawing/2014/main" id="{A3EBC130-D5E9-4CA0-BF87-8BC813B5E630}"/>
              </a:ext>
            </a:extLst>
          </p:cNvPr>
          <p:cNvPicPr>
            <a:picLocks noChangeAspect="1"/>
          </p:cNvPicPr>
          <p:nvPr/>
        </p:nvPicPr>
        <p:blipFill>
          <a:blip r:embed="rId2"/>
          <a:stretch>
            <a:fillRect/>
          </a:stretch>
        </p:blipFill>
        <p:spPr>
          <a:xfrm>
            <a:off x="1348232" y="1011198"/>
            <a:ext cx="9365672" cy="5140405"/>
          </a:xfrm>
          <a:prstGeom prst="rect">
            <a:avLst/>
          </a:prstGeom>
        </p:spPr>
      </p:pic>
      <p:pic>
        <p:nvPicPr>
          <p:cNvPr id="3" name="Imagen 2" descr="Una caricatura de una persona&#10;&#10;Descripción generada automáticamente con confianza media">
            <a:extLst>
              <a:ext uri="{FF2B5EF4-FFF2-40B4-BE49-F238E27FC236}">
                <a16:creationId xmlns:a16="http://schemas.microsoft.com/office/drawing/2014/main" id="{DEB6A011-AE1A-4B34-8B2A-7045AF04A07A}"/>
              </a:ext>
            </a:extLst>
          </p:cNvPr>
          <p:cNvPicPr>
            <a:picLocks noChangeAspect="1"/>
          </p:cNvPicPr>
          <p:nvPr/>
        </p:nvPicPr>
        <p:blipFill>
          <a:blip r:embed="rId3"/>
          <a:stretch>
            <a:fillRect/>
          </a:stretch>
        </p:blipFill>
        <p:spPr>
          <a:xfrm>
            <a:off x="7953922" y="1701686"/>
            <a:ext cx="2666667" cy="2247619"/>
          </a:xfrm>
          <a:prstGeom prst="rect">
            <a:avLst/>
          </a:prstGeom>
        </p:spPr>
      </p:pic>
    </p:spTree>
    <p:extLst>
      <p:ext uri="{BB962C8B-B14F-4D97-AF65-F5344CB8AC3E}">
        <p14:creationId xmlns:p14="http://schemas.microsoft.com/office/powerpoint/2010/main" val="13398345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Azure Bot Service</a:t>
            </a:r>
          </a:p>
        </p:txBody>
      </p:sp>
      <p:sp>
        <p:nvSpPr>
          <p:cNvPr id="5" name="TextBox 4">
            <a:extLst>
              <a:ext uri="{FF2B5EF4-FFF2-40B4-BE49-F238E27FC236}">
                <a16:creationId xmlns:a16="http://schemas.microsoft.com/office/drawing/2014/main" id="{DA0A81E9-09AE-4A6C-ACEB-4ED096532D7E}"/>
              </a:ext>
            </a:extLst>
          </p:cNvPr>
          <p:cNvSpPr txBox="1"/>
          <p:nvPr/>
        </p:nvSpPr>
        <p:spPr>
          <a:xfrm>
            <a:off x="936725" y="5643865"/>
            <a:ext cx="10318549" cy="363946"/>
          </a:xfrm>
          <a:prstGeom prst="rect">
            <a:avLst/>
          </a:prstGeom>
          <a:noFill/>
        </p:spPr>
        <p:txBody>
          <a:bodyPr wrap="square">
            <a:spAutoFit/>
          </a:bodyPr>
          <a:lstStyle/>
          <a:p>
            <a:r>
              <a:rPr lang="en-US" b="1" dirty="0">
                <a:solidFill>
                  <a:srgbClr val="D6532B"/>
                </a:solidFill>
              </a:rPr>
              <a:t>Documentación: </a:t>
            </a:r>
            <a:r>
              <a:rPr lang="en-US" i="1" dirty="0"/>
              <a:t>https://docs.microsoft.com/es-es/azure/bot-service/?view=azure-bot-service-4.0/</a:t>
            </a:r>
          </a:p>
        </p:txBody>
      </p:sp>
      <p:sp>
        <p:nvSpPr>
          <p:cNvPr id="9" name="TextBox 8">
            <a:extLst>
              <a:ext uri="{FF2B5EF4-FFF2-40B4-BE49-F238E27FC236}">
                <a16:creationId xmlns:a16="http://schemas.microsoft.com/office/drawing/2014/main" id="{8FEAFBA7-7A7B-4998-A1B9-B0FF230350C6}"/>
              </a:ext>
            </a:extLst>
          </p:cNvPr>
          <p:cNvSpPr txBox="1"/>
          <p:nvPr/>
        </p:nvSpPr>
        <p:spPr>
          <a:xfrm>
            <a:off x="465714" y="1286281"/>
            <a:ext cx="10667012" cy="1178784"/>
          </a:xfrm>
          <a:prstGeom prst="rect">
            <a:avLst/>
          </a:prstGeom>
          <a:noFill/>
        </p:spPr>
        <p:txBody>
          <a:bodyPr wrap="square">
            <a:spAutoFit/>
          </a:bodyPr>
          <a:lstStyle/>
          <a:p>
            <a:pPr marL="285750" indent="-285750">
              <a:buFont typeface="Arial" panose="020B0604020202020204" pitchFamily="34" charset="0"/>
              <a:buChar char="•"/>
            </a:pPr>
            <a:r>
              <a:rPr lang="es-ES" dirty="0"/>
              <a:t>Azure Bot Service es una plataforma en la nube. Hospeda bots y los pone a disposición conectividad multicanal, que nos permiten la integración con : </a:t>
            </a:r>
            <a:r>
              <a:rPr lang="es-ES" i="1" dirty="0"/>
              <a:t>Microsoft Teams, Facebook, Slack, etc…</a:t>
            </a:r>
          </a:p>
          <a:p>
            <a:pPr marL="285750" indent="-285750">
              <a:buFont typeface="Arial" panose="020B0604020202020204" pitchFamily="34" charset="0"/>
              <a:buChar char="•"/>
            </a:pPr>
            <a:r>
              <a:rPr lang="es-ES" dirty="0"/>
              <a:t>Proporciona un entorno integrado diseñado para el desarrollo de bots.</a:t>
            </a:r>
          </a:p>
          <a:p>
            <a:pPr marL="285750" indent="-285750">
              <a:buFont typeface="Arial" panose="020B0604020202020204" pitchFamily="34" charset="0"/>
              <a:buChar char="•"/>
            </a:pPr>
            <a:r>
              <a:rPr lang="es-ES" dirty="0"/>
              <a:t>Herramientas de entrenamiento y capacitación.</a:t>
            </a:r>
            <a:endParaRPr lang="en-US" dirty="0"/>
          </a:p>
        </p:txBody>
      </p:sp>
      <p:pic>
        <p:nvPicPr>
          <p:cNvPr id="3" name="Imagen 2" descr="Interfaz de usuario gráfica&#10;&#10;Descripción generada automáticamente">
            <a:extLst>
              <a:ext uri="{FF2B5EF4-FFF2-40B4-BE49-F238E27FC236}">
                <a16:creationId xmlns:a16="http://schemas.microsoft.com/office/drawing/2014/main" id="{1BAAE69C-1D81-4152-AB8D-889705935BC1}"/>
              </a:ext>
            </a:extLst>
          </p:cNvPr>
          <p:cNvPicPr>
            <a:picLocks noChangeAspect="1"/>
          </p:cNvPicPr>
          <p:nvPr/>
        </p:nvPicPr>
        <p:blipFill>
          <a:blip r:embed="rId2"/>
          <a:stretch>
            <a:fillRect/>
          </a:stretch>
        </p:blipFill>
        <p:spPr>
          <a:xfrm>
            <a:off x="2941162" y="2637876"/>
            <a:ext cx="5147036" cy="2767962"/>
          </a:xfrm>
          <a:prstGeom prst="rect">
            <a:avLst/>
          </a:prstGeom>
        </p:spPr>
      </p:pic>
    </p:spTree>
    <p:extLst>
      <p:ext uri="{BB962C8B-B14F-4D97-AF65-F5344CB8AC3E}">
        <p14:creationId xmlns:p14="http://schemas.microsoft.com/office/powerpoint/2010/main" val="33667297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Platform for Situaded Intelligence (PSI)</a:t>
            </a:r>
          </a:p>
        </p:txBody>
      </p:sp>
      <p:sp>
        <p:nvSpPr>
          <p:cNvPr id="5" name="TextBox 4">
            <a:extLst>
              <a:ext uri="{FF2B5EF4-FFF2-40B4-BE49-F238E27FC236}">
                <a16:creationId xmlns:a16="http://schemas.microsoft.com/office/drawing/2014/main" id="{DA0A81E9-09AE-4A6C-ACEB-4ED096532D7E}"/>
              </a:ext>
            </a:extLst>
          </p:cNvPr>
          <p:cNvSpPr txBox="1"/>
          <p:nvPr/>
        </p:nvSpPr>
        <p:spPr>
          <a:xfrm>
            <a:off x="988572" y="5536325"/>
            <a:ext cx="10214855" cy="363946"/>
          </a:xfrm>
          <a:prstGeom prst="rect">
            <a:avLst/>
          </a:prstGeom>
          <a:noFill/>
        </p:spPr>
        <p:txBody>
          <a:bodyPr wrap="square">
            <a:spAutoFit/>
          </a:bodyPr>
          <a:lstStyle/>
          <a:p>
            <a:r>
              <a:rPr lang="en-US" b="1" dirty="0">
                <a:solidFill>
                  <a:srgbClr val="D6532B"/>
                </a:solidFill>
              </a:rPr>
              <a:t>Documentación: </a:t>
            </a:r>
            <a:r>
              <a:rPr lang="en-US" i="1" dirty="0"/>
              <a:t>https://docs.microsoft.com/es-es/azure/bot-service/?view=azure-bot-service-4.0/</a:t>
            </a:r>
          </a:p>
        </p:txBody>
      </p:sp>
      <p:sp>
        <p:nvSpPr>
          <p:cNvPr id="9" name="TextBox 8">
            <a:extLst>
              <a:ext uri="{FF2B5EF4-FFF2-40B4-BE49-F238E27FC236}">
                <a16:creationId xmlns:a16="http://schemas.microsoft.com/office/drawing/2014/main" id="{8FEAFBA7-7A7B-4998-A1B9-B0FF230350C6}"/>
              </a:ext>
            </a:extLst>
          </p:cNvPr>
          <p:cNvSpPr txBox="1"/>
          <p:nvPr/>
        </p:nvSpPr>
        <p:spPr>
          <a:xfrm>
            <a:off x="390299" y="1335474"/>
            <a:ext cx="11216484" cy="1993623"/>
          </a:xfrm>
          <a:prstGeom prst="rect">
            <a:avLst/>
          </a:prstGeom>
          <a:noFill/>
        </p:spPr>
        <p:txBody>
          <a:bodyPr wrap="square">
            <a:spAutoFit/>
          </a:bodyPr>
          <a:lstStyle/>
          <a:p>
            <a:pPr marL="285750" indent="-285750">
              <a:buFont typeface="Arial" panose="020B0604020202020204" pitchFamily="34" charset="0"/>
              <a:buChar char="•"/>
            </a:pPr>
            <a:r>
              <a:rPr lang="es-ES" dirty="0"/>
              <a:t>Es un framework adecuado para el desarrollo de interactividad con IA, ya que nos permite el procesamiento audiovisual en tiempo real, es decir nos permite poder agrupar tanto audio como video, multicanal, para su posterior procesado.</a:t>
            </a:r>
          </a:p>
          <a:p>
            <a:pPr marL="285750" indent="-285750">
              <a:buFont typeface="Arial" panose="020B0604020202020204" pitchFamily="34" charset="0"/>
              <a:buChar char="•"/>
            </a:pPr>
            <a:r>
              <a:rPr lang="es-ES" dirty="0"/>
              <a:t>Es capaz de procesar tanto video como audio de manera aislada, esto quiere decir que tenemos cada canal (interviniente en la llamada) grabado por separado, con lo que aumentamos las posibilidades de estudio.</a:t>
            </a:r>
          </a:p>
          <a:p>
            <a:pPr marL="285750" indent="-285750">
              <a:buFont typeface="Arial" panose="020B0604020202020204" pitchFamily="34" charset="0"/>
              <a:buChar char="•"/>
            </a:pPr>
            <a:r>
              <a:rPr lang="es-ES" dirty="0"/>
              <a:t>Nos brinda la posibilidad aplicando </a:t>
            </a:r>
            <a:r>
              <a:rPr lang="es-ES" i="1" dirty="0"/>
              <a:t>Speech-To-Text</a:t>
            </a:r>
            <a:r>
              <a:rPr lang="es-ES" dirty="0"/>
              <a:t> de procesar y extraer palabras de la conversación indicando quien ha sido el interlocutor.</a:t>
            </a:r>
            <a:endParaRPr lang="en-US" dirty="0"/>
          </a:p>
        </p:txBody>
      </p:sp>
      <p:pic>
        <p:nvPicPr>
          <p:cNvPr id="7" name="Imagen 6" descr="Pantalla de video juego de un hombre&#10;&#10;Descripción generada automáticamente con confianza baja">
            <a:extLst>
              <a:ext uri="{FF2B5EF4-FFF2-40B4-BE49-F238E27FC236}">
                <a16:creationId xmlns:a16="http://schemas.microsoft.com/office/drawing/2014/main" id="{F8234C8E-FFAC-4DF3-8567-DAAEF74AA3FF}"/>
              </a:ext>
            </a:extLst>
          </p:cNvPr>
          <p:cNvPicPr>
            <a:picLocks noChangeAspect="1"/>
          </p:cNvPicPr>
          <p:nvPr/>
        </p:nvPicPr>
        <p:blipFill>
          <a:blip r:embed="rId2"/>
          <a:stretch>
            <a:fillRect/>
          </a:stretch>
        </p:blipFill>
        <p:spPr>
          <a:xfrm>
            <a:off x="3587135" y="3714359"/>
            <a:ext cx="4541882" cy="1594668"/>
          </a:xfrm>
          <a:prstGeom prst="rect">
            <a:avLst/>
          </a:prstGeom>
        </p:spPr>
      </p:pic>
    </p:spTree>
    <p:extLst>
      <p:ext uri="{BB962C8B-B14F-4D97-AF65-F5344CB8AC3E}">
        <p14:creationId xmlns:p14="http://schemas.microsoft.com/office/powerpoint/2010/main" val="40026755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2" y="420624"/>
            <a:ext cx="5611370" cy="553998"/>
          </a:xfrm>
          <a:prstGeom prst="rect">
            <a:avLst/>
          </a:prstGeom>
        </p:spPr>
        <p:txBody>
          <a:bodyPr/>
          <a:lstStyle/>
          <a:p>
            <a:r>
              <a:rPr lang="es-ES" dirty="0"/>
              <a:t>Azure Speech-To-Text</a:t>
            </a:r>
          </a:p>
        </p:txBody>
      </p:sp>
      <p:sp>
        <p:nvSpPr>
          <p:cNvPr id="5" name="TextBox 4">
            <a:extLst>
              <a:ext uri="{FF2B5EF4-FFF2-40B4-BE49-F238E27FC236}">
                <a16:creationId xmlns:a16="http://schemas.microsoft.com/office/drawing/2014/main" id="{DA0A81E9-09AE-4A6C-ACEB-4ED096532D7E}"/>
              </a:ext>
            </a:extLst>
          </p:cNvPr>
          <p:cNvSpPr txBox="1"/>
          <p:nvPr/>
        </p:nvSpPr>
        <p:spPr>
          <a:xfrm>
            <a:off x="1102511" y="5479172"/>
            <a:ext cx="9959109" cy="363946"/>
          </a:xfrm>
          <a:prstGeom prst="rect">
            <a:avLst/>
          </a:prstGeom>
          <a:noFill/>
        </p:spPr>
        <p:txBody>
          <a:bodyPr wrap="square">
            <a:spAutoFit/>
          </a:bodyPr>
          <a:lstStyle/>
          <a:p>
            <a:r>
              <a:rPr lang="en-US" b="1" dirty="0">
                <a:solidFill>
                  <a:srgbClr val="D6532B"/>
                </a:solidFill>
              </a:rPr>
              <a:t>Documentación: </a:t>
            </a:r>
            <a:r>
              <a:rPr lang="en-US" i="1" dirty="0"/>
              <a:t>https://docs.microsoft.com/es-es/azure/cognitive-services/speech-service/</a:t>
            </a:r>
          </a:p>
        </p:txBody>
      </p:sp>
      <p:sp>
        <p:nvSpPr>
          <p:cNvPr id="6" name="TextBox 5">
            <a:extLst>
              <a:ext uri="{FF2B5EF4-FFF2-40B4-BE49-F238E27FC236}">
                <a16:creationId xmlns:a16="http://schemas.microsoft.com/office/drawing/2014/main" id="{E12D0ABC-A21E-4D2D-AB0D-1B4717AA9D19}"/>
              </a:ext>
            </a:extLst>
          </p:cNvPr>
          <p:cNvSpPr txBox="1"/>
          <p:nvPr/>
        </p:nvSpPr>
        <p:spPr>
          <a:xfrm>
            <a:off x="437434" y="1196167"/>
            <a:ext cx="11289510" cy="1722010"/>
          </a:xfrm>
          <a:prstGeom prst="rect">
            <a:avLst/>
          </a:prstGeom>
          <a:noFill/>
        </p:spPr>
        <p:txBody>
          <a:bodyPr wrap="square">
            <a:spAutoFit/>
          </a:bodyPr>
          <a:lstStyle/>
          <a:p>
            <a:pPr marL="285750" indent="-285750">
              <a:buFont typeface="Arial" panose="020B0604020202020204" pitchFamily="34" charset="0"/>
              <a:buChar char="•"/>
            </a:pPr>
            <a:r>
              <a:rPr lang="es-ES" dirty="0"/>
              <a:t>Azure Speech-</a:t>
            </a:r>
            <a:r>
              <a:rPr lang="es-ES" dirty="0" err="1"/>
              <a:t>To</a:t>
            </a:r>
            <a:r>
              <a:rPr lang="es-ES" dirty="0"/>
              <a:t>-Text pertenece a los servicios cognitivos Azure Speech. </a:t>
            </a:r>
          </a:p>
          <a:p>
            <a:pPr marL="285750" indent="-285750">
              <a:buFont typeface="Arial" panose="020B0604020202020204" pitchFamily="34" charset="0"/>
              <a:buChar char="•"/>
            </a:pPr>
            <a:r>
              <a:rPr lang="es-ES" dirty="0"/>
              <a:t>Permite la transcripción en tiempo real y por lotes de secuencias de audio en texto. </a:t>
            </a:r>
          </a:p>
          <a:p>
            <a:pPr marL="285750" indent="-285750">
              <a:buFont typeface="Arial" panose="020B0604020202020204" pitchFamily="34" charset="0"/>
              <a:buChar char="•"/>
            </a:pPr>
            <a:r>
              <a:rPr lang="es-ES" dirty="0"/>
              <a:t>Permite la evaluación de la pronunciación en tiempo real y brinda retroalimentación a los oradores sobre la precisión y fluidez del audio hablado, permitiéndonos detectar el idioma de audio.</a:t>
            </a:r>
          </a:p>
          <a:p>
            <a:pPr marL="285750" indent="-285750">
              <a:buFont typeface="Arial" panose="020B0604020202020204" pitchFamily="34" charset="0"/>
              <a:buChar char="•"/>
            </a:pPr>
            <a:r>
              <a:rPr lang="es-ES" dirty="0"/>
              <a:t>Nos da la posibilidad de ajustar la precisión de los resultados si informamos el idioma que tiene que analizar.</a:t>
            </a:r>
          </a:p>
          <a:p>
            <a:pPr marL="285750" indent="-285750">
              <a:buFont typeface="Arial" panose="020B0604020202020204" pitchFamily="34" charset="0"/>
              <a:buChar char="•"/>
            </a:pPr>
            <a:r>
              <a:rPr lang="es-ES" dirty="0"/>
              <a:t>Es capaz incluso, de reconocer palabras mal sonantes y por defecto mostrarlas con **.</a:t>
            </a:r>
            <a:endParaRPr lang="en-US" dirty="0"/>
          </a:p>
        </p:txBody>
      </p:sp>
      <p:pic>
        <p:nvPicPr>
          <p:cNvPr id="3" name="Imagen 2" descr="Imagen que contiene Interfaz de usuario gráfica&#10;&#10;Descripción generada automáticamente">
            <a:extLst>
              <a:ext uri="{FF2B5EF4-FFF2-40B4-BE49-F238E27FC236}">
                <a16:creationId xmlns:a16="http://schemas.microsoft.com/office/drawing/2014/main" id="{063E0B8B-6C19-4188-84D1-8DE58F108275}"/>
              </a:ext>
            </a:extLst>
          </p:cNvPr>
          <p:cNvPicPr>
            <a:picLocks noChangeAspect="1"/>
          </p:cNvPicPr>
          <p:nvPr/>
        </p:nvPicPr>
        <p:blipFill>
          <a:blip r:embed="rId2"/>
          <a:stretch>
            <a:fillRect/>
          </a:stretch>
        </p:blipFill>
        <p:spPr>
          <a:xfrm>
            <a:off x="1258979" y="3182419"/>
            <a:ext cx="3634859" cy="1976927"/>
          </a:xfrm>
          <a:prstGeom prst="rect">
            <a:avLst/>
          </a:prstGeom>
        </p:spPr>
      </p:pic>
      <p:pic>
        <p:nvPicPr>
          <p:cNvPr id="8" name="Imagen 7" descr="Forma&#10;&#10;Descripción generada automáticamente con confianza media">
            <a:extLst>
              <a:ext uri="{FF2B5EF4-FFF2-40B4-BE49-F238E27FC236}">
                <a16:creationId xmlns:a16="http://schemas.microsoft.com/office/drawing/2014/main" id="{1C5EC3E6-9E20-4833-BFA5-1930F85C1DC1}"/>
              </a:ext>
            </a:extLst>
          </p:cNvPr>
          <p:cNvPicPr>
            <a:picLocks noChangeAspect="1"/>
          </p:cNvPicPr>
          <p:nvPr/>
        </p:nvPicPr>
        <p:blipFill>
          <a:blip r:embed="rId3"/>
          <a:stretch>
            <a:fillRect/>
          </a:stretch>
        </p:blipFill>
        <p:spPr>
          <a:xfrm>
            <a:off x="6082066" y="3126837"/>
            <a:ext cx="4465306" cy="2088093"/>
          </a:xfrm>
          <a:prstGeom prst="rect">
            <a:avLst/>
          </a:prstGeom>
        </p:spPr>
      </p:pic>
    </p:spTree>
    <p:extLst>
      <p:ext uri="{BB962C8B-B14F-4D97-AF65-F5344CB8AC3E}">
        <p14:creationId xmlns:p14="http://schemas.microsoft.com/office/powerpoint/2010/main" val="447767289"/>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2239fb0-26c0-4a37-b790-6c81fba9d0fc"/>
    <ds:schemaRef ds:uri="16dc66bd-df5a-4495-a5c9-5e296f49988a"/>
    <ds:schemaRef ds:uri="230e9df3-be65-4c73-a93b-d1236ebd677e"/>
    <ds:schemaRef ds:uri="5a4b3278-325d-441a-b38f-6f1926bc734e"/>
    <ds:schemaRef ds:uri="9d1f81f6-e953-47ea-988e-33ed651c58e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25FD152-D4B9-485B-9213-BB78FF8ABCB4}">
  <ds:schemaRefs>
    <ds:schemaRef ds:uri="230e9df3-be65-4c73-a93b-d1236ebd677e"/>
    <ds:schemaRef ds:uri="5a4b3278-325d-441a-b38f-6f1926bc734e"/>
    <ds:schemaRef ds:uri="9d1f81f6-e953-47ea-988e-33ed651c58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White Template</Template>
  <TotalTime>47</TotalTime>
  <Words>765</Words>
  <Application>Microsoft Office PowerPoint</Application>
  <PresentationFormat>Widescreen</PresentationFormat>
  <Paragraphs>69</Paragraphs>
  <Slides>18</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Segoe UI</vt:lpstr>
      <vt:lpstr>Myriad Pro</vt:lpstr>
      <vt:lpstr>Wingdings</vt:lpstr>
      <vt:lpstr>Arial</vt:lpstr>
      <vt:lpstr>Lufga</vt:lpstr>
      <vt:lpstr>Consolas</vt:lpstr>
      <vt:lpstr>Quicksand</vt:lpstr>
      <vt:lpstr>White Template</vt:lpstr>
      <vt:lpstr>CorelDRAW</vt:lpstr>
      <vt:lpstr>PowerPoint Presentation</vt:lpstr>
      <vt:lpstr>¿Y si nos espiamos?</vt:lpstr>
      <vt:lpstr>Sponsors</vt:lpstr>
      <vt:lpstr>Agenda</vt:lpstr>
      <vt:lpstr>TOP SECRET</vt:lpstr>
      <vt:lpstr>Nuestra arquitectura</vt:lpstr>
      <vt:lpstr>Azure Bot Service</vt:lpstr>
      <vt:lpstr>Platform for Situaded Intelligence (PSI)</vt:lpstr>
      <vt:lpstr>Azure Speech-To-Text</vt:lpstr>
      <vt:lpstr>Aplicación de las políticas de MS Teams</vt:lpstr>
      <vt:lpstr>Aplicación de las políticas de MS Teams</vt:lpstr>
      <vt:lpstr>Dar permisos en el tenant de Teams</vt:lpstr>
      <vt:lpstr>Call handler del bot</vt:lpstr>
      <vt:lpstr>Resumen</vt:lpstr>
      <vt:lpstr>¿Qué mas podríamos hacer?</vt:lpstr>
      <vt:lpstr>Demo:  “Talk is cheap, show me the code”</vt:lpstr>
      <vt:lpstr>Any questions for me?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Sergio Parra Guerra</cp:lastModifiedBy>
  <cp:revision>7</cp:revision>
  <dcterms:created xsi:type="dcterms:W3CDTF">2019-08-09T15:41:27Z</dcterms:created>
  <dcterms:modified xsi:type="dcterms:W3CDTF">2022-03-19T10:16:20Z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